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56" r:id="rId2"/>
    <p:sldId id="301" r:id="rId3"/>
    <p:sldId id="280" r:id="rId4"/>
    <p:sldId id="281" r:id="rId5"/>
    <p:sldId id="315" r:id="rId6"/>
    <p:sldId id="316" r:id="rId7"/>
    <p:sldId id="318" r:id="rId8"/>
    <p:sldId id="322" r:id="rId9"/>
    <p:sldId id="323" r:id="rId10"/>
    <p:sldId id="320" r:id="rId11"/>
    <p:sldId id="327" r:id="rId12"/>
    <p:sldId id="328" r:id="rId13"/>
    <p:sldId id="324" r:id="rId14"/>
    <p:sldId id="329" r:id="rId15"/>
    <p:sldId id="325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43" autoAdjust="0"/>
    <p:restoredTop sz="76455" autoAdjust="0"/>
  </p:normalViewPr>
  <p:slideViewPr>
    <p:cSldViewPr>
      <p:cViewPr>
        <p:scale>
          <a:sx n="80" d="100"/>
          <a:sy n="80" d="100"/>
        </p:scale>
        <p:origin x="-864" y="-1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DD788-49CD-4EE9-8CFF-D2A54C7F4A8D}" type="datetimeFigureOut">
              <a:rPr lang="zh-TW" altLang="en-US" smtClean="0"/>
              <a:pPr/>
              <a:t>2016/10/9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2AAEF-33CA-4644-AB16-F194ACCDE33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2AAEF-33CA-4644-AB16-F194ACCDE336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CCA5676-1349-49AE-B4F2-FDF5E3ADE0E8}" type="datetimeFigureOut">
              <a:rPr lang="zh-TW" altLang="en-US" smtClean="0"/>
              <a:pPr/>
              <a:t>2016/10/9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0357566-DE21-4F6C-9EAD-2E1019DA60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5676-1349-49AE-B4F2-FDF5E3ADE0E8}" type="datetimeFigureOut">
              <a:rPr lang="zh-TW" altLang="en-US" smtClean="0"/>
              <a:pPr/>
              <a:t>2016/10/9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57566-DE21-4F6C-9EAD-2E1019DA60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5676-1349-49AE-B4F2-FDF5E3ADE0E8}" type="datetimeFigureOut">
              <a:rPr lang="zh-TW" altLang="en-US" smtClean="0"/>
              <a:pPr/>
              <a:t>2016/10/9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57566-DE21-4F6C-9EAD-2E1019DA60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CCA5676-1349-49AE-B4F2-FDF5E3ADE0E8}" type="datetimeFigureOut">
              <a:rPr lang="zh-TW" altLang="en-US" smtClean="0"/>
              <a:pPr/>
              <a:t>2016/10/9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57566-DE21-4F6C-9EAD-2E1019DA60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等腰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CCA5676-1349-49AE-B4F2-FDF5E3ADE0E8}" type="datetimeFigureOut">
              <a:rPr lang="zh-TW" altLang="en-US" smtClean="0"/>
              <a:pPr/>
              <a:t>2016/10/9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0357566-DE21-4F6C-9EAD-2E1019DA607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11" name="直線接點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CCA5676-1349-49AE-B4F2-FDF5E3ADE0E8}" type="datetimeFigureOut">
              <a:rPr lang="zh-TW" altLang="en-US" smtClean="0"/>
              <a:pPr/>
              <a:t>2016/10/9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0357566-DE21-4F6C-9EAD-2E1019DA60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CCA5676-1349-49AE-B4F2-FDF5E3ADE0E8}" type="datetimeFigureOut">
              <a:rPr lang="zh-TW" altLang="en-US" smtClean="0"/>
              <a:pPr/>
              <a:t>2016/10/9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0357566-DE21-4F6C-9EAD-2E1019DA60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5676-1349-49AE-B4F2-FDF5E3ADE0E8}" type="datetimeFigureOut">
              <a:rPr lang="zh-TW" altLang="en-US" smtClean="0"/>
              <a:pPr/>
              <a:t>2016/10/9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57566-DE21-4F6C-9EAD-2E1019DA60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CCA5676-1349-49AE-B4F2-FDF5E3ADE0E8}" type="datetimeFigureOut">
              <a:rPr lang="zh-TW" altLang="en-US" smtClean="0"/>
              <a:pPr/>
              <a:t>2016/10/9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0357566-DE21-4F6C-9EAD-2E1019DA60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CCA5676-1349-49AE-B4F2-FDF5E3ADE0E8}" type="datetimeFigureOut">
              <a:rPr lang="zh-TW" altLang="en-US" smtClean="0"/>
              <a:pPr/>
              <a:t>2016/10/9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0357566-DE21-4F6C-9EAD-2E1019DA60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CCA5676-1349-49AE-B4F2-FDF5E3ADE0E8}" type="datetimeFigureOut">
              <a:rPr lang="zh-TW" altLang="en-US" smtClean="0"/>
              <a:pPr/>
              <a:t>2016/10/9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0357566-DE21-4F6C-9EAD-2E1019DA60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CCA5676-1349-49AE-B4F2-FDF5E3ADE0E8}" type="datetimeFigureOut">
              <a:rPr lang="zh-TW" altLang="en-US" smtClean="0"/>
              <a:pPr/>
              <a:t>2016/10/9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0357566-DE21-4F6C-9EAD-2E1019DA60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2014.01.19&#12304;&#21488;&#28771;&#28436;&#32681;&#12305;&#21205;&#29289;&#22290;&#30334;&#24180;&#39080;&#33775;(0).m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2014.01.19&#12304;&#21488;&#28771;&#28436;&#32681;&#12305;&#21205;&#29289;&#22290;&#30334;&#24180;&#39080;&#33775;(1).mp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4282" y="928670"/>
            <a:ext cx="8501122" cy="2214578"/>
          </a:xfrm>
        </p:spPr>
        <p:txBody>
          <a:bodyPr>
            <a:noAutofit/>
          </a:bodyPr>
          <a:lstStyle/>
          <a:p>
            <a:r>
              <a:rPr lang="en-US" altLang="zh-TW" sz="9600" dirty="0" smtClean="0">
                <a:solidFill>
                  <a:srgbClr val="002060"/>
                </a:solidFill>
              </a:rPr>
              <a:t>ZOO</a:t>
            </a:r>
            <a:r>
              <a:rPr lang="zh-TW" altLang="en-US" sz="9600" dirty="0" smtClean="0">
                <a:solidFill>
                  <a:srgbClr val="002060"/>
                </a:solidFill>
              </a:rPr>
              <a:t>   動物園</a:t>
            </a:r>
            <a:endParaRPr lang="zh-TW" altLang="en-US" sz="9600" dirty="0">
              <a:solidFill>
                <a:srgbClr val="00206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1714512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chemeClr val="accent6">
                    <a:lumMod val="75000"/>
                  </a:schemeClr>
                </a:solidFill>
              </a:rPr>
              <a:t>胡英文</a:t>
            </a:r>
            <a:endParaRPr lang="en-US" altLang="zh-TW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zh-TW" altLang="en-US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42844" y="142852"/>
          <a:ext cx="8858312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820"/>
                <a:gridCol w="7537492"/>
              </a:tblGrid>
              <a:tr h="5786479">
                <a:tc>
                  <a:txBody>
                    <a:bodyPr/>
                    <a:lstStyle/>
                    <a:p>
                      <a:r>
                        <a:rPr lang="zh-TW" altLang="en-US" sz="48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無尾熊</a:t>
                      </a:r>
                      <a:endParaRPr lang="zh-TW" altLang="en-US" sz="4800" b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zh-TW" altLang="en-US" sz="24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無尾熊不是</a:t>
                      </a:r>
                      <a:r>
                        <a:rPr kumimoji="0" lang="en-US" sz="2400" b="0" u="none" strike="noStrike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熊</a:t>
                      </a:r>
                      <a:r>
                        <a:rPr kumimoji="0" lang="zh-TW" altLang="en-US" sz="24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，也不是</a:t>
                      </a:r>
                      <a:r>
                        <a:rPr kumimoji="0" lang="en-US" sz="2400" b="0" u="none" strike="noStrike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鼠</a:t>
                      </a:r>
                      <a:r>
                        <a:rPr kumimoji="0" lang="zh-TW" altLang="en-US" sz="24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類動物。它屬於</a:t>
                      </a:r>
                      <a:r>
                        <a:rPr kumimoji="0" lang="en-US" sz="2400" b="0" u="none" strike="noStrike" kern="1200" dirty="0" err="1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雙門齒目</a:t>
                      </a:r>
                      <a:r>
                        <a:rPr kumimoji="0" lang="zh-TW" altLang="en-US" sz="24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下面的</a:t>
                      </a:r>
                      <a:r>
                        <a:rPr kumimoji="0" lang="en-US" sz="2400" b="0" u="none" strike="noStrike" kern="1200" dirty="0" err="1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有袋類</a:t>
                      </a:r>
                      <a:r>
                        <a:rPr kumimoji="0" lang="zh-TW" altLang="en-US" sz="24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r>
                        <a:rPr kumimoji="0" lang="zh-TW" altLang="en-US" sz="2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體重</a:t>
                      </a:r>
                      <a:r>
                        <a:rPr kumimoji="0" lang="en-US" sz="2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kumimoji="0" lang="zh-TW" altLang="en-US" sz="2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至</a:t>
                      </a:r>
                      <a:r>
                        <a:rPr kumimoji="0" lang="en-US" sz="2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kumimoji="0" lang="zh-TW" altLang="en-US" sz="2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公斤，</a:t>
                      </a:r>
                      <a:r>
                        <a:rPr kumimoji="0" lang="zh-TW" altLang="en-US" sz="24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性情溫馴憨厚，長相酷似小熊</a:t>
                      </a:r>
                      <a:r>
                        <a:rPr kumimoji="0" lang="zh-TW" altLang="en-US" sz="2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，有一身又厚又軟的濃密灰褐色短毛，胸部、腹部、四肢內側和內耳皮毛呈灰白色，生有一對大耳朵，耳有茸毛，鼻子裸露且扁平，無尾熊有尾巴，但屬尾椎殘餘，只有約</a:t>
                      </a:r>
                      <a:r>
                        <a:rPr kumimoji="0" lang="en-US" sz="2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zh-TW" altLang="en-US" sz="2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公分長 ，這是因為它順的</a:t>
                      </a:r>
                      <a:r>
                        <a:rPr kumimoji="0" lang="zh-TW" altLang="en-US" sz="24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尾巴經過漫長的歲月已經退化成一個「座墊」</a:t>
                      </a:r>
                      <a:r>
                        <a:rPr kumimoji="0" lang="zh-TW" altLang="en-US" sz="2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，因而</a:t>
                      </a:r>
                      <a:r>
                        <a:rPr kumimoji="0" lang="zh-TW" altLang="en-US" sz="24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能長時間舒適地坐在樹上</a:t>
                      </a:r>
                      <a:r>
                        <a:rPr kumimoji="0" lang="zh-TW" altLang="en-US" sz="2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，善於攀樹，且多數時間呆在高高的樹上，就連</a:t>
                      </a:r>
                      <a:r>
                        <a:rPr kumimoji="0" lang="zh-TW" altLang="en-US" sz="24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睡覺</a:t>
                      </a:r>
                      <a:r>
                        <a:rPr kumimoji="0" lang="zh-TW" altLang="en-US" sz="2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也不下來。以尤加利樹葉和嫩枝為食，因為無尾熊從尤加利樹葉中得到了足夠的水分，因此，一般很少飲水。</a:t>
                      </a:r>
                      <a:endParaRPr kumimoji="0" lang="en-US" altLang="zh-TW" sz="2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</a:rPr>
                        <a:t>澳洲的特有種有袋類動物，全世界僅分布在澳洲的東部</a:t>
                      </a:r>
                      <a:r>
                        <a:rPr lang="zh-TW" altLang="en-US" sz="2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昆士蘭省、新南威爾斯和維多利亞地區低海拔、不密集的</a:t>
                      </a:r>
                      <a:r>
                        <a:rPr lang="zh-TW" altLang="en-US" sz="2400" b="0" u="non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桉樹</a:t>
                      </a:r>
                      <a:r>
                        <a:rPr lang="zh-TW" altLang="en-US" sz="24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林中</a:t>
                      </a:r>
                      <a:r>
                        <a:rPr lang="zh-TW" altLang="en-US" sz="2400" b="0" dirty="0" smtClean="0">
                          <a:solidFill>
                            <a:schemeClr val="accent2"/>
                          </a:solidFill>
                        </a:rPr>
                        <a:t>。</a:t>
                      </a:r>
                      <a:endParaRPr lang="en-US" altLang="zh-TW" sz="2400" b="0" dirty="0" smtClean="0">
                        <a:solidFill>
                          <a:schemeClr val="accent2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24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zh-TW" altLang="en-US" sz="24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小時的睡眠時間</a:t>
                      </a:r>
                      <a:endParaRPr lang="en-US" altLang="zh-TW" sz="2400" b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24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zh-TW" altLang="en-US" b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43108" y="142852"/>
            <a:ext cx="6257940" cy="1071570"/>
          </a:xfrm>
        </p:spPr>
        <p:txBody>
          <a:bodyPr>
            <a:normAutofit/>
          </a:bodyPr>
          <a:lstStyle/>
          <a:p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Ebrima" pitchFamily="2" charset="0"/>
                <a:cs typeface="Ebrima" pitchFamily="2" charset="0"/>
              </a:rPr>
              <a:t>分辨</a:t>
            </a:r>
            <a:r>
              <a:rPr lang="zh-TW" altLang="en-US" sz="4000" dirty="0" smtClean="0">
                <a:solidFill>
                  <a:schemeClr val="accent6">
                    <a:lumMod val="50000"/>
                  </a:schemeClr>
                </a:solidFill>
                <a:latin typeface="Ebrima" pitchFamily="2" charset="0"/>
                <a:cs typeface="Ebrima" pitchFamily="2" charset="0"/>
              </a:rPr>
              <a:t>公母無尾熊</a:t>
            </a:r>
            <a:endParaRPr lang="zh-TW" altLang="en-US" dirty="0"/>
          </a:p>
        </p:txBody>
      </p:sp>
      <p:pic>
        <p:nvPicPr>
          <p:cNvPr id="4" name="內容版面配置區 3" descr="400px-Friendly_Female_Koala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357298"/>
            <a:ext cx="3500462" cy="4597411"/>
          </a:xfrm>
          <a:prstGeom prst="rect">
            <a:avLst/>
          </a:prstGeom>
        </p:spPr>
      </p:pic>
      <p:pic>
        <p:nvPicPr>
          <p:cNvPr id="5" name="圖片 4" descr="200px-Friendly_Male_Koala.JPG"/>
          <p:cNvPicPr/>
          <p:nvPr/>
        </p:nvPicPr>
        <p:blipFill>
          <a:blip r:embed="rId3"/>
          <a:stretch>
            <a:fillRect/>
          </a:stretch>
        </p:blipFill>
        <p:spPr>
          <a:xfrm flipH="1">
            <a:off x="4857748" y="1428736"/>
            <a:ext cx="3643342" cy="44441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TACM6704_Australia_Map-A4-574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720" y="500042"/>
            <a:ext cx="8715436" cy="61436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214282" y="214289"/>
          <a:ext cx="8572560" cy="664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14"/>
                <a:gridCol w="7815346"/>
              </a:tblGrid>
              <a:tr h="64294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大</a:t>
                      </a:r>
                      <a:endParaRPr lang="en-US" altLang="zh-TW" sz="3200" b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熊</a:t>
                      </a:r>
                      <a:endParaRPr lang="en-US" altLang="zh-TW" sz="3200" b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貓</a:t>
                      </a:r>
                    </a:p>
                    <a:p>
                      <a:endParaRPr lang="zh-TW" altLang="en-US" b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一般稱作「貓熊」或「熊貓」，屬於</a:t>
                      </a: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</a:rPr>
                        <a:t>食肉目熊科</a:t>
                      </a:r>
                      <a:r>
                        <a:rPr lang="zh-TW" altLang="en-US" sz="2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的一種哺乳動物，體色為</a:t>
                      </a: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</a:rPr>
                        <a:t>黑白兩色</a:t>
                      </a:r>
                      <a:r>
                        <a:rPr lang="zh-TW" altLang="en-US" sz="2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。</a:t>
                      </a: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</a:rPr>
                        <a:t>貓熊是中國特有種，現存的主要棲息地是中國中西部四川盆地周邊的山區</a:t>
                      </a:r>
                      <a:r>
                        <a:rPr lang="zh-TW" altLang="en-US" sz="2400" b="0" dirty="0" smtClean="0">
                          <a:solidFill>
                            <a:schemeClr val="accent2"/>
                          </a:solidFill>
                        </a:rPr>
                        <a:t>。</a:t>
                      </a:r>
                      <a:endParaRPr kumimoji="0" lang="en-US" altLang="zh-TW" sz="2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kumimoji="0" lang="zh-TW" altLang="en-US" sz="2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大貓熊體型肥碩似熊，但頭圓尾短，頭部和身體毛色黑白相間分明。飼養的貓熊略重，一般雄性個體稍大於雌性。黑白相間的外表，有利於隱蔽在密林的樹上和積雪的地面而不易被天敵發現。大貓熊</a:t>
                      </a:r>
                      <a:r>
                        <a:rPr kumimoji="0" lang="zh-TW" altLang="en-US" sz="24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由於長期生活於密密的竹林里，光線很暗，障礙物又多</a:t>
                      </a:r>
                      <a:r>
                        <a:rPr kumimoji="0" lang="zh-TW" altLang="en-US" sz="2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，致使</a:t>
                      </a:r>
                      <a:r>
                        <a:rPr kumimoji="0" lang="zh-TW" altLang="en-US" sz="24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視覺極不發達，目光變得十分短淺。</a:t>
                      </a:r>
                      <a:r>
                        <a:rPr kumimoji="0" lang="zh-TW" altLang="en-US" sz="2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此外由於它的瞳孔像貓一樣是縱裂的。因此，當夜幕降臨的傍晚，它們還能活動。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kumimoji="0" lang="zh-TW" altLang="en-US" sz="2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目前已知的大貓熊的毛色共有三種：</a:t>
                      </a:r>
                      <a:r>
                        <a:rPr kumimoji="0" lang="zh-TW" altLang="en-US" sz="24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黑白色、棕白色、白色</a:t>
                      </a:r>
                      <a:r>
                        <a:rPr kumimoji="0" lang="zh-TW" altLang="en-US" sz="2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。四川大貓熊的頭大而且長，牙齒小，更類似於熊，胸斑黑色、腹毛白。秦嶺棕色大貓熊亞種的頭圓，頭骨小，牙齒大，更近似於貓，胸斑為暗棕色、腹毛棕色。秦嶺白色大貓熊亞種眼圈、四肢下部外，從耳朵、肩胛到整個胸脯，均為白色。</a:t>
                      </a:r>
                      <a:endParaRPr kumimoji="0" lang="en-US" altLang="zh-TW" sz="24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altLang="zh-TW" sz="2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2~3</a:t>
                      </a:r>
                      <a:r>
                        <a:rPr kumimoji="0" lang="zh-TW" altLang="en-US" sz="24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小</a:t>
                      </a:r>
                      <a:r>
                        <a:rPr kumimoji="0" lang="zh-TW" altLang="en-US" sz="28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時睡眠時間。</a:t>
                      </a:r>
                      <a:endParaRPr kumimoji="0" lang="en-US" altLang="zh-TW" sz="2800" b="0" i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TW" altLang="en-US" b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 descr="Lightmatter_pan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42852"/>
            <a:ext cx="4143404" cy="3071818"/>
          </a:xfrm>
          <a:prstGeom prst="rect">
            <a:avLst/>
          </a:prstGeom>
        </p:spPr>
      </p:pic>
      <p:pic>
        <p:nvPicPr>
          <p:cNvPr id="10" name="圖片 9" descr="2013082710510575497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142852"/>
            <a:ext cx="4286280" cy="3143272"/>
          </a:xfrm>
          <a:prstGeom prst="rect">
            <a:avLst/>
          </a:prstGeom>
        </p:spPr>
      </p:pic>
      <p:pic>
        <p:nvPicPr>
          <p:cNvPr id="11" name="圖片 10" descr="pandahabitat_map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3500438"/>
            <a:ext cx="8572560" cy="32095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67494"/>
            <a:ext cx="3357554" cy="80405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哺乳演化樹</a:t>
            </a:r>
            <a:endParaRPr lang="zh-TW" altLang="en-US" dirty="0"/>
          </a:p>
        </p:txBody>
      </p:sp>
      <p:pic>
        <p:nvPicPr>
          <p:cNvPr id="4" name="內容版面配置區 3" descr="14339456_959639370830198_1926860016_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142984"/>
            <a:ext cx="6643734" cy="55721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1357322" cy="1399032"/>
          </a:xfrm>
        </p:spPr>
        <p:txBody>
          <a:bodyPr/>
          <a:lstStyle/>
          <a:p>
            <a:r>
              <a:rPr lang="zh-TW" altLang="en-US" dirty="0" smtClean="0"/>
              <a:t>分區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357158" y="2643182"/>
            <a:ext cx="2400288" cy="2063753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台灣動物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區</a:t>
            </a:r>
            <a:endParaRPr lang="en-US" altLang="zh-TW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兒童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動物區</a:t>
            </a:r>
            <a:endParaRPr lang="en-US" altLang="zh-TW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無尾熊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館</a:t>
            </a:r>
            <a:endParaRPr lang="en-US" altLang="zh-TW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大貓熊館</a:t>
            </a:r>
            <a:endParaRPr lang="zh-TW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內容版面配置區 7" descr="12910771_843236955803774_1929833413_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857488" y="928670"/>
            <a:ext cx="5854716" cy="49292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6000" dirty="0" smtClean="0">
                <a:solidFill>
                  <a:schemeClr val="accent6">
                    <a:lumMod val="50000"/>
                  </a:schemeClr>
                </a:solidFill>
              </a:rPr>
              <a:t>歷史沿革圓山時期</a:t>
            </a:r>
            <a:r>
              <a:rPr lang="zh-TW" altLang="en-US" b="1" dirty="0" smtClean="0"/>
              <a:t/>
            </a:r>
            <a:br>
              <a:rPr lang="zh-TW" altLang="en-US" b="1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643578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hlinkClick r:id="rId2" action="ppaction://hlinkfile"/>
              </a:rPr>
              <a:t>日治圓山時期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（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1914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年－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1945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年）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1914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年，也就是</a:t>
            </a:r>
            <a:r>
              <a:rPr lang="zh-TW" altLang="en-US" u="sng" dirty="0" smtClean="0">
                <a:solidFill>
                  <a:schemeClr val="accent6">
                    <a:lumMod val="75000"/>
                  </a:schemeClr>
                </a:solidFill>
              </a:rPr>
              <a:t>日本統治時期，日本民間人士在今日的圓山設立了民營「圓山動物園」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，開啟了「臺北市立動物園」的百年歷史。</a:t>
            </a:r>
          </a:p>
          <a:p>
            <a:r>
              <a:rPr lang="en-US" altLang="zh-TW" u="sng" dirty="0" smtClean="0">
                <a:solidFill>
                  <a:schemeClr val="accent6">
                    <a:lumMod val="75000"/>
                  </a:schemeClr>
                </a:solidFill>
              </a:rPr>
              <a:t>1915</a:t>
            </a:r>
            <a:r>
              <a:rPr lang="zh-TW" altLang="en-US" u="sng" dirty="0" smtClean="0">
                <a:solidFill>
                  <a:schemeClr val="accent6">
                    <a:lumMod val="75000"/>
                  </a:schemeClr>
                </a:solidFill>
              </a:rPr>
              <a:t>年圓山動物園被日本政府收購，成為官營動物園。</a:t>
            </a:r>
          </a:p>
          <a:p>
            <a:r>
              <a:rPr lang="en-US" altLang="zh-TW" u="sng" dirty="0" smtClean="0">
                <a:solidFill>
                  <a:schemeClr val="accent6">
                    <a:lumMod val="75000"/>
                  </a:schemeClr>
                </a:solidFill>
              </a:rPr>
              <a:t>1916</a:t>
            </a:r>
            <a:r>
              <a:rPr lang="zh-TW" altLang="en-US" u="sng" dirty="0" smtClean="0">
                <a:solidFill>
                  <a:schemeClr val="accent6">
                    <a:lumMod val="75000"/>
                  </a:schemeClr>
                </a:solidFill>
              </a:rPr>
              <a:t>年起正式營運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。</a:t>
            </a:r>
          </a:p>
          <a:p>
            <a:r>
              <a:rPr lang="zh-TW" altLang="en-US" u="sng" dirty="0" smtClean="0">
                <a:solidFill>
                  <a:schemeClr val="accent6">
                    <a:lumMod val="75000"/>
                  </a:schemeClr>
                </a:solidFill>
              </a:rPr>
              <a:t>戰後圓山時期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（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1945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年－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1986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年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月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15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日）戰後初期，動物園剛從戰火中走出，動物</a:t>
            </a:r>
            <a:r>
              <a:rPr lang="zh-TW" altLang="en-US" u="sng" dirty="0" smtClean="0">
                <a:solidFill>
                  <a:schemeClr val="accent6">
                    <a:lumMod val="75000"/>
                  </a:schemeClr>
                </a:solidFill>
              </a:rPr>
              <a:t>種類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及</a:t>
            </a:r>
            <a:r>
              <a:rPr lang="zh-TW" altLang="en-US" u="sng" dirty="0" smtClean="0">
                <a:solidFill>
                  <a:schemeClr val="accent6">
                    <a:lumMod val="75000"/>
                  </a:schemeClr>
                </a:solidFill>
              </a:rPr>
              <a:t>數量稀少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，但戰火並未嚴重損及動物欄舍，因此戰後的建物大多沿襲過去的規模。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1940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年代後期開始以動物表演、</a:t>
            </a:r>
            <a:r>
              <a:rPr lang="zh-TW" altLang="en-US" u="sng" dirty="0" smtClean="0">
                <a:solidFill>
                  <a:schemeClr val="accent6">
                    <a:lumMod val="75000"/>
                  </a:schemeClr>
                </a:solidFill>
              </a:rPr>
              <a:t>動物展覽會等活動吸引遊客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。</a:t>
            </a:r>
            <a:r>
              <a:rPr lang="en-US" altLang="zh-TW" u="sng" dirty="0" smtClean="0">
                <a:solidFill>
                  <a:schemeClr val="accent6">
                    <a:lumMod val="75000"/>
                  </a:schemeClr>
                </a:solidFill>
              </a:rPr>
              <a:t>1950</a:t>
            </a:r>
            <a:r>
              <a:rPr lang="zh-TW" altLang="en-US" u="sng" dirty="0" smtClean="0">
                <a:solidFill>
                  <a:schemeClr val="accent6">
                    <a:lumMod val="75000"/>
                  </a:schemeClr>
                </a:solidFill>
              </a:rPr>
              <a:t>年代開始擴建並大量引進新動物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，新增獸欄園區。</a:t>
            </a:r>
          </a:p>
          <a:p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1946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年底，動物園的紀錄動物共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178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頭，職員只有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人。</a:t>
            </a:r>
          </a:p>
          <a:p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1949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年－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1978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年底，開始舉辦動物表演、動物展覽會。其中動物表演因廣受歡迎，後來就成為每逢假日演出的固定節目，曾演出的動物包括狗、猴、獅、熊、臺灣藍鵲及鸚鵡等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</a:rPr>
              <a:t>。</a:t>
            </a:r>
            <a:r>
              <a:rPr lang="en-US" altLang="zh-TW" sz="3200" dirty="0" smtClean="0">
                <a:solidFill>
                  <a:schemeClr val="accent6">
                    <a:lumMod val="75000"/>
                  </a:schemeClr>
                </a:solidFill>
              </a:rPr>
              <a:t>1952</a:t>
            </a:r>
            <a:r>
              <a:rPr lang="zh-TW" altLang="en-US" sz="3200" dirty="0" smtClean="0">
                <a:solidFill>
                  <a:schemeClr val="accent6">
                    <a:lumMod val="75000"/>
                  </a:schemeClr>
                </a:solidFill>
              </a:rPr>
              <a:t>年，大量購置一批動物，包括象、豹、熊、獅。</a:t>
            </a:r>
          </a:p>
          <a:p>
            <a:r>
              <a:rPr lang="en-US" altLang="zh-TW" sz="3200" dirty="0" smtClean="0">
                <a:solidFill>
                  <a:schemeClr val="accent6">
                    <a:lumMod val="75000"/>
                  </a:schemeClr>
                </a:solidFill>
              </a:rPr>
              <a:t>1953</a:t>
            </a:r>
            <a:r>
              <a:rPr lang="zh-TW" altLang="en-US" sz="3200" dirty="0" smtClean="0">
                <a:solidFill>
                  <a:schemeClr val="accent6">
                    <a:lumMod val="75000"/>
                  </a:schemeClr>
                </a:solidFill>
              </a:rPr>
              <a:t>年，陸續修建獸醫室、擴建園門。</a:t>
            </a:r>
          </a:p>
          <a:p>
            <a:r>
              <a:rPr lang="en-US" altLang="zh-TW" sz="3200" dirty="0" smtClean="0">
                <a:solidFill>
                  <a:schemeClr val="accent6">
                    <a:lumMod val="75000"/>
                  </a:schemeClr>
                </a:solidFill>
              </a:rPr>
              <a:t>1961</a:t>
            </a:r>
            <a:r>
              <a:rPr lang="zh-TW" altLang="en-US" sz="3200" dirty="0" smtClean="0">
                <a:solidFill>
                  <a:schemeClr val="accent6">
                    <a:lumMod val="75000"/>
                  </a:schemeClr>
                </a:solidFill>
              </a:rPr>
              <a:t>年，開始與日本的動物園進行交換及贈、購等接觸。</a:t>
            </a:r>
          </a:p>
          <a:p>
            <a:r>
              <a:rPr lang="en-US" altLang="zh-TW" sz="3200" dirty="0" smtClean="0">
                <a:solidFill>
                  <a:schemeClr val="accent6">
                    <a:lumMod val="75000"/>
                  </a:schemeClr>
                </a:solidFill>
              </a:rPr>
              <a:t>1978</a:t>
            </a:r>
            <a:r>
              <a:rPr lang="zh-TW" altLang="en-US" sz="3200" dirty="0" smtClean="0">
                <a:solidFill>
                  <a:schemeClr val="accent6">
                    <a:lumMod val="75000"/>
                  </a:schemeClr>
                </a:solidFill>
              </a:rPr>
              <a:t>年底，持續近</a:t>
            </a:r>
            <a:r>
              <a:rPr lang="en-US" altLang="zh-TW" sz="3200" dirty="0" smtClean="0">
                <a:solidFill>
                  <a:schemeClr val="accent6">
                    <a:lumMod val="75000"/>
                  </a:schemeClr>
                </a:solidFill>
              </a:rPr>
              <a:t>30</a:t>
            </a:r>
            <a:r>
              <a:rPr lang="zh-TW" altLang="en-US" sz="3200" dirty="0" smtClean="0">
                <a:solidFill>
                  <a:schemeClr val="accent6">
                    <a:lumMod val="75000"/>
                  </a:schemeClr>
                </a:solidFill>
              </a:rPr>
              <a:t>年的動物表演結束表演。</a:t>
            </a:r>
          </a:p>
          <a:p>
            <a:r>
              <a:rPr lang="en-US" altLang="zh-TW" sz="3200" dirty="0" smtClean="0">
                <a:solidFill>
                  <a:schemeClr val="accent6">
                    <a:lumMod val="75000"/>
                  </a:schemeClr>
                </a:solidFill>
              </a:rPr>
              <a:t>1982</a:t>
            </a:r>
            <a:r>
              <a:rPr lang="zh-TW" altLang="en-US" sz="3200" dirty="0" smtClean="0">
                <a:solidFill>
                  <a:schemeClr val="accent6">
                    <a:lumMod val="75000"/>
                  </a:schemeClr>
                </a:solidFill>
              </a:rPr>
              <a:t>年，成立全國第一個社教機構志工團隊</a:t>
            </a:r>
            <a:r>
              <a:rPr lang="en-US" altLang="zh-TW" sz="3200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zh-TW" altLang="en-US" sz="3200" dirty="0" smtClean="0">
                <a:solidFill>
                  <a:schemeClr val="accent6">
                    <a:lumMod val="75000"/>
                  </a:schemeClr>
                </a:solidFill>
              </a:rPr>
              <a:t>動物園志工隊。</a:t>
            </a:r>
            <a:endParaRPr lang="en-US" altLang="zh-TW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zh-TW" alt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zh-TW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accent6">
                    <a:lumMod val="50000"/>
                  </a:schemeClr>
                </a:solidFill>
              </a:rPr>
              <a:t>歷史沿革木柵時期</a:t>
            </a:r>
            <a:endParaRPr lang="zh-TW" alt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zh-TW" altLang="en-US" sz="8000" dirty="0" smtClean="0">
                <a:solidFill>
                  <a:schemeClr val="accent6">
                    <a:lumMod val="75000"/>
                  </a:schemeClr>
                </a:solidFill>
                <a:hlinkClick r:id="rId2" action="ppaction://hlinkfile"/>
              </a:rPr>
              <a:t>遷移至木柵</a:t>
            </a:r>
            <a:r>
              <a:rPr lang="zh-TW" altLang="en-US" sz="8000" dirty="0" smtClean="0">
                <a:solidFill>
                  <a:schemeClr val="accent6">
                    <a:lumMod val="75000"/>
                  </a:schemeClr>
                </a:solidFill>
              </a:rPr>
              <a:t>（</a:t>
            </a:r>
            <a:r>
              <a:rPr lang="en-US" altLang="zh-TW" sz="8000" dirty="0" smtClean="0">
                <a:solidFill>
                  <a:schemeClr val="accent6">
                    <a:lumMod val="75000"/>
                  </a:schemeClr>
                </a:solidFill>
              </a:rPr>
              <a:t>1986</a:t>
            </a:r>
            <a:r>
              <a:rPr lang="zh-TW" altLang="en-US" sz="8000" dirty="0" smtClean="0">
                <a:solidFill>
                  <a:schemeClr val="accent6">
                    <a:lumMod val="75000"/>
                  </a:schemeClr>
                </a:solidFill>
              </a:rPr>
              <a:t>年</a:t>
            </a:r>
            <a:r>
              <a:rPr lang="en-US" altLang="zh-TW" sz="8000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zh-TW" altLang="en-US" sz="8000" dirty="0" smtClean="0">
                <a:solidFill>
                  <a:schemeClr val="accent6">
                    <a:lumMod val="75000"/>
                  </a:schemeClr>
                </a:solidFill>
              </a:rPr>
              <a:t>月</a:t>
            </a:r>
            <a:r>
              <a:rPr lang="en-US" altLang="zh-TW" sz="8000" dirty="0" smtClean="0">
                <a:solidFill>
                  <a:schemeClr val="accent6">
                    <a:lumMod val="75000"/>
                  </a:schemeClr>
                </a:solidFill>
              </a:rPr>
              <a:t>31</a:t>
            </a:r>
            <a:r>
              <a:rPr lang="zh-TW" altLang="en-US" sz="8000" dirty="0" smtClean="0">
                <a:solidFill>
                  <a:schemeClr val="accent6">
                    <a:lumMod val="75000"/>
                  </a:schemeClr>
                </a:solidFill>
              </a:rPr>
              <a:t>日－今址）</a:t>
            </a:r>
            <a:r>
              <a:rPr lang="en-US" altLang="zh-TW" sz="8000" dirty="0" smtClean="0">
                <a:solidFill>
                  <a:schemeClr val="accent6">
                    <a:lumMod val="75000"/>
                  </a:schemeClr>
                </a:solidFill>
              </a:rPr>
              <a:t>1986</a:t>
            </a:r>
            <a:r>
              <a:rPr lang="zh-TW" altLang="en-US" sz="8000" dirty="0" smtClean="0">
                <a:solidFill>
                  <a:schemeClr val="accent6">
                    <a:lumMod val="75000"/>
                  </a:schemeClr>
                </a:solidFill>
              </a:rPr>
              <a:t>年</a:t>
            </a:r>
            <a:r>
              <a:rPr lang="en-US" altLang="zh-TW" sz="8000" dirty="0" smtClean="0">
                <a:solidFill>
                  <a:schemeClr val="accent6">
                    <a:lumMod val="75000"/>
                  </a:schemeClr>
                </a:solidFill>
              </a:rPr>
              <a:t>9</a:t>
            </a:r>
            <a:r>
              <a:rPr lang="zh-TW" altLang="en-US" sz="8000" dirty="0" smtClean="0">
                <a:solidFill>
                  <a:schemeClr val="accent6">
                    <a:lumMod val="75000"/>
                  </a:schemeClr>
                </a:solidFill>
              </a:rPr>
              <a:t>月</a:t>
            </a:r>
            <a:r>
              <a:rPr lang="en-US" altLang="zh-TW" sz="8000" dirty="0" smtClean="0">
                <a:solidFill>
                  <a:schemeClr val="accent6">
                    <a:lumMod val="75000"/>
                  </a:schemeClr>
                </a:solidFill>
              </a:rPr>
              <a:t>14</a:t>
            </a:r>
            <a:r>
              <a:rPr lang="zh-TW" altLang="en-US" sz="8000" dirty="0" smtClean="0">
                <a:solidFill>
                  <a:schemeClr val="accent6">
                    <a:lumMod val="75000"/>
                  </a:schemeClr>
                </a:solidFill>
              </a:rPr>
              <a:t>日，圓山的動物們在數十萬民眾的夾道歡送下，一路南下走了</a:t>
            </a:r>
            <a:r>
              <a:rPr lang="en-US" altLang="zh-TW" sz="8000" dirty="0" smtClean="0">
                <a:solidFill>
                  <a:schemeClr val="accent6">
                    <a:lumMod val="75000"/>
                  </a:schemeClr>
                </a:solidFill>
              </a:rPr>
              <a:t>14.3</a:t>
            </a:r>
            <a:r>
              <a:rPr lang="zh-TW" altLang="en-US" sz="8000" dirty="0" smtClean="0">
                <a:solidFill>
                  <a:schemeClr val="accent6">
                    <a:lumMod val="75000"/>
                  </a:schemeClr>
                </a:solidFill>
              </a:rPr>
              <a:t>公里到木柵新園。遊行隊伍除了</a:t>
            </a:r>
            <a:r>
              <a:rPr lang="en-US" altLang="zh-TW" sz="8000" dirty="0" smtClean="0">
                <a:solidFill>
                  <a:schemeClr val="accent6">
                    <a:lumMod val="75000"/>
                  </a:schemeClr>
                </a:solidFill>
              </a:rPr>
              <a:t>20</a:t>
            </a:r>
            <a:r>
              <a:rPr lang="zh-TW" altLang="en-US" sz="8000" dirty="0" smtClean="0">
                <a:solidFill>
                  <a:schemeClr val="accent6">
                    <a:lumMod val="75000"/>
                  </a:schemeClr>
                </a:solidFill>
              </a:rPr>
              <a:t>輛運送動物車外，還有警車開道，國旗、市旗、園旗車以及醫護、動物親善大使車，總計</a:t>
            </a:r>
            <a:r>
              <a:rPr lang="en-US" altLang="zh-TW" sz="8000" dirty="0" smtClean="0">
                <a:solidFill>
                  <a:schemeClr val="accent6">
                    <a:lumMod val="75000"/>
                  </a:schemeClr>
                </a:solidFill>
              </a:rPr>
              <a:t>38</a:t>
            </a:r>
            <a:r>
              <a:rPr lang="zh-TW" altLang="en-US" sz="8000" dirty="0" smtClean="0">
                <a:solidFill>
                  <a:schemeClr val="accent6">
                    <a:lumMod val="75000"/>
                  </a:schemeClr>
                </a:solidFill>
              </a:rPr>
              <a:t>輛，包括當時的動物園明星象</a:t>
            </a:r>
            <a:r>
              <a:rPr lang="zh-TW" altLang="en-US" sz="8000" u="sng" dirty="0" smtClean="0">
                <a:solidFill>
                  <a:schemeClr val="accent6">
                    <a:lumMod val="75000"/>
                  </a:schemeClr>
                </a:solidFill>
              </a:rPr>
              <a:t>林旺</a:t>
            </a:r>
            <a:r>
              <a:rPr lang="zh-TW" altLang="en-US" sz="8000" dirty="0" smtClean="0">
                <a:solidFill>
                  <a:schemeClr val="accent6">
                    <a:lumMod val="75000"/>
                  </a:schemeClr>
                </a:solidFill>
              </a:rPr>
              <a:t>、等等。沿途在圓山動物園門口、中正紀念堂前廣場、國立台灣大學總區門口及木柵新園廣場並有定點表演活動。</a:t>
            </a:r>
          </a:p>
          <a:p>
            <a:r>
              <a:rPr lang="en-US" altLang="zh-TW" sz="8000" dirty="0" smtClean="0">
                <a:solidFill>
                  <a:schemeClr val="accent6">
                    <a:lumMod val="75000"/>
                  </a:schemeClr>
                </a:solidFill>
              </a:rPr>
              <a:t>1995</a:t>
            </a:r>
            <a:r>
              <a:rPr lang="zh-TW" altLang="en-US" sz="8000" dirty="0" smtClean="0">
                <a:solidFill>
                  <a:schemeClr val="accent6">
                    <a:lumMod val="75000"/>
                  </a:schemeClr>
                </a:solidFill>
              </a:rPr>
              <a:t>年，奉核置園長、副園長、秘書統籌園務，下設四組六室推行相關業務。</a:t>
            </a:r>
          </a:p>
          <a:p>
            <a:r>
              <a:rPr lang="en-US" altLang="zh-TW" sz="8000" dirty="0" smtClean="0">
                <a:solidFill>
                  <a:schemeClr val="accent6">
                    <a:lumMod val="75000"/>
                  </a:schemeClr>
                </a:solidFill>
              </a:rPr>
              <a:t>2003</a:t>
            </a:r>
            <a:r>
              <a:rPr lang="zh-TW" altLang="en-US" sz="8000" dirty="0" smtClean="0">
                <a:solidFill>
                  <a:schemeClr val="accent6">
                    <a:lumMod val="75000"/>
                  </a:schemeClr>
                </a:solidFill>
              </a:rPr>
              <a:t>年，與台東池上牧場合作建立動物衛星族群，是第二保育繁殖中心。同時新增東部地區野生動物保育教育據點。</a:t>
            </a:r>
            <a:endParaRPr lang="zh-TW" altLang="en-US" sz="62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5786446" cy="71438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五種動物的食性</a:t>
            </a:r>
            <a:r>
              <a:rPr lang="zh-TW" altLang="en-US" dirty="0" smtClean="0"/>
              <a:t>比較</a:t>
            </a:r>
            <a:r>
              <a:rPr lang="zh-TW" altLang="en-US" dirty="0" smtClean="0"/>
              <a:t>表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28596" y="1000108"/>
          <a:ext cx="8501121" cy="5286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4"/>
                <a:gridCol w="1424120"/>
                <a:gridCol w="1976329"/>
                <a:gridCol w="1372659"/>
                <a:gridCol w="2027789"/>
              </a:tblGrid>
              <a:tr h="7740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豬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鼠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兔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無尾熊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貓熊</a:t>
                      </a:r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4512346"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雜食，此地區家豬多食加熱過的廚餘或</a:t>
                      </a:r>
                      <a:r>
                        <a:rPr kumimoji="0" lang="zh-TW" altLang="en-US" b="0" i="0" u="none" strike="noStrike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蕃薯葉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，且為個別小規模蓄養，不過現今以企業化大型經營為主，飼料部分也多改成專用飼料。</a:t>
                      </a:r>
                      <a:endParaRPr lang="zh-TW" alt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雜食，爆米花，玉米，葵瓜子，</a:t>
                      </a:r>
                      <a:endParaRPr kumimoji="0" lang="en-US" altLang="zh-TW" b="0" i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小麥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麥片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麥片，牧草條，蟲。</a:t>
                      </a:r>
                      <a:endParaRPr lang="en-US" altLang="zh-TW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草食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以新鮮蔬果為主食的兔子雖然可以從食物中取得水分，但還是需要另外給他水喝。新鮮水果或果汁裡含有酵素，可以分解兔子腸道中，造成毛與毛糾結的蛋白質。</a:t>
                      </a:r>
                      <a:endParaRPr lang="zh-TW" alt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草食，尤加利葉是最喜歡的食物</a:t>
                      </a:r>
                      <a:endParaRPr lang="zh-TW" alt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雜食和別的熊一樣是雜食性動物，處於從食肉動物到食草動物過度的階段。主要食物是竹子，紅蘿蔔，窩窩頭，野生的貓熊會吃草、野果、昆蟲、竹鼠、羊。是因為一個名叫「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T1R1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」的基因失活了，造成貓熊無法感覺肉類的鮮味</a:t>
                      </a:r>
                      <a:endParaRPr lang="zh-TW" alt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5786478" cy="5183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體格大小比較圖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42844" y="763050"/>
          <a:ext cx="8644000" cy="5880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08"/>
                <a:gridCol w="1528806"/>
                <a:gridCol w="1828812"/>
                <a:gridCol w="1485912"/>
                <a:gridCol w="1657362"/>
              </a:tblGrid>
              <a:tr h="3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鼠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兔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無尾熊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貓熊</a:t>
                      </a:r>
                      <a:endParaRPr lang="zh-TW" altLang="en-US" dirty="0" smtClean="0"/>
                    </a:p>
                  </a:txBody>
                  <a:tcPr/>
                </a:tc>
              </a:tr>
              <a:tr h="194300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572002"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離乳後（體重約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6~7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公斤）到體重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至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公斤的時期，稱為保育期。肥育期：六個月後，體重為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至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公斤。</a:t>
                      </a:r>
                      <a:endParaRPr kumimoji="0" lang="en-US" altLang="zh-TW" b="0" i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老鼠平均體重</a:t>
                      </a: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35g~100g</a:t>
                      </a:r>
                    </a:p>
                    <a:p>
                      <a:r>
                        <a:rPr lang="zh-TW" alt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都有。</a:t>
                      </a:r>
                      <a:endParaRPr lang="en-US" altLang="zh-TW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endParaRPr lang="en-US" altLang="zh-TW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1.2~2kg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）：耳朵的長度為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5~7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公分，他們的耳朵都很短，他的鼻子比較尖一點，各種毛色都有。</a:t>
                      </a:r>
                      <a:endParaRPr kumimoji="0" lang="en-US" altLang="zh-TW" b="0" i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TW" alt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無尾熊身體長約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至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公分左右，成年體重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至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公斤。</a:t>
                      </a:r>
                      <a:endParaRPr lang="zh-TW" alt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其體長約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－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180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公分，尾長約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－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公分，體重約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－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公斤，最重可達</a:t>
                      </a:r>
                      <a:r>
                        <a:rPr kumimoji="0" lang="en-US" altLang="zh-TW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180</a:t>
                      </a:r>
                      <a:r>
                        <a:rPr kumimoji="0" lang="zh-TW" altLang="en-US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公斤。</a:t>
                      </a:r>
                      <a:endParaRPr lang="zh-TW" alt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圖片 8" descr="d85227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1142984"/>
            <a:ext cx="1714512" cy="1857388"/>
          </a:xfrm>
          <a:prstGeom prst="rect">
            <a:avLst/>
          </a:prstGeom>
        </p:spPr>
      </p:pic>
      <p:pic>
        <p:nvPicPr>
          <p:cNvPr id="10" name="圖片 9" descr="下載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1214422"/>
            <a:ext cx="1714512" cy="1785950"/>
          </a:xfrm>
          <a:prstGeom prst="rect">
            <a:avLst/>
          </a:prstGeom>
        </p:spPr>
      </p:pic>
      <p:pic>
        <p:nvPicPr>
          <p:cNvPr id="12" name="圖片 11" descr="126464979884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6182" y="1142984"/>
            <a:ext cx="1714512" cy="1857388"/>
          </a:xfrm>
          <a:prstGeom prst="rect">
            <a:avLst/>
          </a:prstGeom>
        </p:spPr>
      </p:pic>
      <p:pic>
        <p:nvPicPr>
          <p:cNvPr id="13" name="圖片 12" descr="2648125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5984" y="1142984"/>
            <a:ext cx="1571636" cy="1857388"/>
          </a:xfrm>
          <a:prstGeom prst="rect">
            <a:avLst/>
          </a:prstGeom>
        </p:spPr>
      </p:pic>
      <p:pic>
        <p:nvPicPr>
          <p:cNvPr id="14" name="圖片 13" descr="1_140525162210_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2844" y="1142984"/>
            <a:ext cx="2143140" cy="185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42845" y="500041"/>
          <a:ext cx="8858312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3464"/>
                <a:gridCol w="1254922"/>
                <a:gridCol w="6569926"/>
              </a:tblGrid>
              <a:tr h="404415"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平均壽命</a:t>
                      </a:r>
                    </a:p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繁殖</a:t>
                      </a:r>
                    </a:p>
                    <a:p>
                      <a:endParaRPr lang="zh-TW" altLang="en-US" sz="1600" dirty="0"/>
                    </a:p>
                  </a:txBody>
                  <a:tcPr/>
                </a:tc>
              </a:tr>
              <a:tr h="574695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豬</a:t>
                      </a:r>
                      <a:endParaRPr lang="zh-TW" alt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15~20</a:t>
                      </a:r>
                      <a:endParaRPr lang="zh-TW" alt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以前是自然交配繁殖目前養豬生產正朝著</a:t>
                      </a:r>
                      <a:r>
                        <a:rPr kumimoji="0" lang="zh-TW" altLang="en-US" sz="1600" b="0" i="0" u="none" strike="noStrike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集約化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和</a:t>
                      </a:r>
                      <a:r>
                        <a:rPr kumimoji="0" lang="zh-TW" altLang="en-US" sz="1600" b="0" i="0" u="none" strike="noStrike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機械化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的方向發展。</a:t>
                      </a:r>
                      <a:endParaRPr kumimoji="0" lang="en-US" altLang="zh-TW" sz="1600" b="0" i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豬出生後的五到十二個月可以配種。公豬一年四季都可交配；母豬則是</a:t>
                      </a:r>
                      <a:r>
                        <a:rPr kumimoji="0" lang="en-US" altLang="zh-TW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天的發情週期。</a:t>
                      </a:r>
                      <a:endParaRPr kumimoji="0" lang="en-US" altLang="zh-TW" sz="1600" b="0" i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74695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鼠</a:t>
                      </a:r>
                      <a:endParaRPr lang="zh-TW" alt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2~3</a:t>
                      </a:r>
                      <a:endParaRPr lang="zh-TW" alt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公鼠一個半月就有生殖能力，母老鼠約兩個月</a:t>
                      </a:r>
                      <a:endParaRPr lang="en-US" altLang="zh-TW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一次生產數量約</a:t>
                      </a:r>
                      <a:r>
                        <a:rPr lang="en-US" altLang="zh-TW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2~12</a:t>
                      </a:r>
                      <a:r>
                        <a:rPr lang="zh-TW" altLang="en-US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隻。</a:t>
                      </a:r>
                      <a:endParaRPr lang="zh-TW" altLang="en-US" sz="16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44975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兔</a:t>
                      </a:r>
                      <a:endParaRPr lang="zh-TW" alt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5~12</a:t>
                      </a:r>
                      <a:endParaRPr lang="zh-TW" alt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胎生，母兔出生後的六個月</a:t>
                      </a:r>
                      <a:r>
                        <a:rPr kumimoji="0" lang="en-US" altLang="zh-TW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初次發情兩個月後</a:t>
                      </a:r>
                      <a:r>
                        <a:rPr kumimoji="0" lang="en-US" altLang="zh-TW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，公兔無限制。</a:t>
                      </a:r>
                      <a:endParaRPr kumimoji="0" lang="en-US" altLang="zh-TW" sz="1600" b="0" i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年紀超過三歲的母兔不適合繁殖。</a:t>
                      </a:r>
                      <a:endParaRPr kumimoji="0" lang="en-US" altLang="zh-TW" sz="1600" b="0" i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大型兔子生</a:t>
                      </a:r>
                      <a:r>
                        <a:rPr kumimoji="0" lang="en-US" altLang="zh-TW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到</a:t>
                      </a:r>
                      <a:r>
                        <a:rPr kumimoji="0" lang="en-US" altLang="zh-TW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胎；小型兔子</a:t>
                      </a:r>
                      <a:r>
                        <a:rPr kumimoji="0" lang="en-US" altLang="zh-TW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到</a:t>
                      </a:r>
                      <a:r>
                        <a:rPr kumimoji="0" lang="en-US" altLang="zh-TW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胎。</a:t>
                      </a:r>
                      <a:endParaRPr kumimoji="0" lang="en-US" altLang="zh-TW" sz="1600" b="0" i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母兔沒有月經屬於交配排卵期，只要交配幾乎</a:t>
                      </a:r>
                      <a:r>
                        <a:rPr kumimoji="0" lang="en-US" altLang="zh-TW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/>
                </a:tc>
              </a:tr>
              <a:tr h="404415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無尾熊</a:t>
                      </a:r>
                      <a:endParaRPr lang="zh-TW" alt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8~15</a:t>
                      </a:r>
                      <a:endParaRPr lang="zh-TW" alt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雌性一胎通常只有一隻幼崽，幼崽出生時僅重</a:t>
                      </a:r>
                      <a:r>
                        <a:rPr kumimoji="0" lang="en-US" altLang="zh-TW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0.5g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，會住在母親的育幼袋中，靠母親分泌的乳汁為生，哺乳可以長達一年</a:t>
                      </a:r>
                      <a:endParaRPr lang="zh-TW" altLang="en-US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596375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大熊貓</a:t>
                      </a:r>
                      <a:endParaRPr lang="zh-TW" alt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15~20</a:t>
                      </a:r>
                      <a:endParaRPr lang="zh-TW" alt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>
                        <a:buFont typeface="Arial" pitchFamily="34" charset="0"/>
                        <a:buChar char="•"/>
                      </a:pP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成年大貓熊的</a:t>
                      </a:r>
                      <a:r>
                        <a:rPr kumimoji="0" lang="zh-TW" altLang="en-US" sz="1600" b="0" i="0" u="none" strike="noStrike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發情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期很短，尤其人工飼養後發情更為不易，一年裡雌性</a:t>
                      </a:r>
                      <a:r>
                        <a:rPr kumimoji="0" lang="zh-TW" altLang="en-US" sz="1600" b="0" i="0" u="sng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貓熊的發情期只有幾天，交配後就分開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，幼子由</a:t>
                      </a:r>
                      <a:r>
                        <a:rPr kumimoji="0" lang="zh-TW" altLang="en-US" sz="1600" b="0" i="0" u="sng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雌性單獨養育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kumimoji="0" lang="en-US" altLang="zh-TW" sz="1600" b="0" i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>
                        <a:buFont typeface="Arial" pitchFamily="34" charset="0"/>
                        <a:buChar char="•"/>
                      </a:pP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大貓熊妊娠期為</a:t>
                      </a:r>
                      <a:r>
                        <a:rPr kumimoji="0" lang="en-US" altLang="zh-TW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83-200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天，幼子通常在</a:t>
                      </a:r>
                      <a:r>
                        <a:rPr kumimoji="0" lang="en-US" altLang="zh-TW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月左右出生，出生的巢穴通常是一個</a:t>
                      </a:r>
                      <a:r>
                        <a:rPr kumimoji="0" lang="zh-TW" altLang="en-US" sz="1600" b="0" i="0" u="sng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隱蔽的樹洞，或天然的巖洞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，裏面有大貓熊媽媽精心鋪墊的樹枝和幹草。</a:t>
                      </a:r>
                      <a:r>
                        <a:rPr kumimoji="0" lang="en-US" altLang="zh-TW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rtl="0">
                        <a:buFont typeface="Arial" pitchFamily="34" charset="0"/>
                        <a:buChar char="•"/>
                      </a:pP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大貓熊常在冷杉的大樹洞裏生育，</a:t>
                      </a:r>
                      <a:r>
                        <a:rPr kumimoji="0" lang="zh-TW" altLang="en-US" sz="1600" b="0" i="0" u="sng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一胎產一子，有時產兩子</a:t>
                      </a:r>
                      <a:r>
                        <a:rPr kumimoji="0" lang="zh-TW" altLang="en-US" sz="1600" b="0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，懷孕時體貌無明顯變化。出生的大貓熊幼子只有一二兩重，呈粉紅色，與成年貓熊形態差別很大。由於</a:t>
                      </a:r>
                      <a:r>
                        <a:rPr kumimoji="0" lang="zh-TW" altLang="en-US" sz="1600" b="0" i="0" u="none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貓熊以竹子為食</a:t>
                      </a:r>
                      <a:r>
                        <a:rPr kumimoji="0" lang="zh-TW" altLang="en-US" sz="1600" b="0" i="0" u="sng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，每天需要長時間進食來保證熱量的供給，在育幼期母貓熊也要離開幼熊</a:t>
                      </a:r>
                      <a:r>
                        <a:rPr kumimoji="0" lang="en-US" altLang="zh-TW" sz="1600" b="0" i="0" u="sng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zh-TW" altLang="en-US" sz="1600" b="0" i="0" u="sng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－</a:t>
                      </a:r>
                      <a:r>
                        <a:rPr kumimoji="0" lang="en-US" altLang="zh-TW" sz="1600" b="0" i="0" u="sng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zh-TW" altLang="en-US" sz="1600" b="0" i="0" u="sng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個小時外出覓食。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-142908" y="0"/>
            <a:ext cx="5143536" cy="642918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平均壽命跟</a:t>
            </a:r>
            <a:r>
              <a:rPr lang="zh-TW" altLang="en-US" sz="3200" dirty="0" smtClean="0"/>
              <a:t>繁殖表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0" y="642918"/>
          <a:ext cx="9001156" cy="6117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473"/>
                <a:gridCol w="8278683"/>
              </a:tblGrid>
              <a:tr h="589666"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dirty="0" smtClean="0"/>
                        <a:t>特性</a:t>
                      </a:r>
                      <a:endParaRPr lang="zh-TW" altLang="en-US" sz="1800" dirty="0"/>
                    </a:p>
                  </a:txBody>
                  <a:tcPr/>
                </a:tc>
              </a:tr>
              <a:tr h="2997704"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豬</a:t>
                      </a:r>
                      <a:endParaRPr lang="zh-TW" alt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家豬的染色體數量為</a:t>
                      </a:r>
                      <a:r>
                        <a:rPr kumimoji="0" lang="en-US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19</a:t>
                      </a:r>
                      <a:r>
                        <a:rPr kumimoji="0" lang="zh-TW" altLang="en-US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對</a:t>
                      </a:r>
                      <a:r>
                        <a:rPr kumimoji="0" lang="en-US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38</a:t>
                      </a:r>
                      <a:r>
                        <a:rPr kumimoji="0" lang="zh-TW" altLang="en-US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條。豬的毛色有很多種</a:t>
                      </a:r>
                      <a:r>
                        <a:rPr kumimoji="0" lang="en-US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, </a:t>
                      </a:r>
                      <a:r>
                        <a:rPr kumimoji="0" lang="zh-TW" altLang="en-US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白黑色，如白色、白帶豬、花豬、棕色或紅色及污白毛等。毛色的不同主要由黑色素等一類物質所決定。基因改造小豬，可方便家養 豬體肥肢短，性溫馴，適應力強，易飼養，繁殖快，就算是農家兼養的餵餿水的豬，</a:t>
                      </a:r>
                      <a:r>
                        <a:rPr kumimoji="0" lang="zh-TW" altLang="en-US" sz="2000" kern="120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cs typeface="+mn-cs"/>
                        </a:rPr>
                        <a:t>也</a:t>
                      </a:r>
                      <a:r>
                        <a:rPr kumimoji="0" lang="zh-TW" altLang="en-US" sz="2000" kern="12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頂多在一年左右就宰殺，所以食用的豬隻都算是小豬。豬體表無</a:t>
                      </a:r>
                      <a:r>
                        <a:rPr kumimoji="0" lang="en-US" sz="2000" u="none" strike="noStrike" kern="1200" dirty="0" err="1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汗腺</a:t>
                      </a:r>
                      <a:r>
                        <a:rPr kumimoji="0" lang="zh-TW" altLang="en-US" sz="2000" kern="12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，在腹部有類似汗腺的</a:t>
                      </a:r>
                      <a:r>
                        <a:rPr kumimoji="0" lang="en-US" sz="2000" u="none" strike="noStrike" kern="1200" dirty="0" err="1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腺體</a:t>
                      </a:r>
                      <a:r>
                        <a:rPr kumimoji="0" lang="zh-TW" altLang="en-US" sz="2000" kern="12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，降低</a:t>
                      </a:r>
                      <a:r>
                        <a:rPr kumimoji="0" lang="en-US" sz="2000" u="none" strike="noStrike" kern="1200" dirty="0" err="1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體溫</a:t>
                      </a:r>
                      <a:r>
                        <a:rPr kumimoji="0" lang="zh-TW" altLang="en-US" sz="2000" kern="12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的主要方法是將泥巴塗滿全身。</a:t>
                      </a:r>
                      <a:endParaRPr kumimoji="0" lang="en-US" altLang="zh-TW" sz="2000" kern="1200" dirty="0" smtClean="0">
                        <a:solidFill>
                          <a:schemeClr val="accent2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豬的毛色有很多種</a:t>
                      </a:r>
                      <a:r>
                        <a:rPr lang="en-US" altLang="zh-TW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zh-TW" alt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白黑色，如白色、全黑色、白帶豬、花豬、棕色或紅色及污白毛等。</a:t>
                      </a:r>
                      <a:endParaRPr lang="en-US" altLang="zh-TW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2000" b="1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8</a:t>
                      </a:r>
                      <a:r>
                        <a:rPr kumimoji="0" lang="zh-TW" altLang="en-US" sz="2000" b="1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小時的睡眠時間</a:t>
                      </a:r>
                      <a:endParaRPr lang="zh-TW" altLang="en-US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25081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鼠</a:t>
                      </a:r>
                    </a:p>
                    <a:p>
                      <a:endParaRPr lang="zh-TW" altLang="en-US" sz="16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zh-TW" altLang="en-US" sz="2000" kern="12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鼠不僅種類多而且數量驚人，估計全世界鼠的總數超過人口幾倍</a:t>
                      </a:r>
                      <a:r>
                        <a:rPr kumimoji="0" lang="zh-TW" altLang="en-US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，最常見的除褐家鼠、黃胸鼠、黑家鼠、水家鼠外，還有</a:t>
                      </a:r>
                      <a:r>
                        <a:rPr kumimoji="0" lang="en-US" sz="2000" u="none" strike="noStrike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田鼠</a:t>
                      </a:r>
                      <a:r>
                        <a:rPr kumimoji="0" lang="zh-TW" altLang="en-US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、</a:t>
                      </a:r>
                      <a:r>
                        <a:rPr kumimoji="0" lang="en-US" sz="2000" u="none" strike="noStrike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沙鼠</a:t>
                      </a:r>
                      <a:r>
                        <a:rPr kumimoji="0" lang="zh-TW" altLang="en-US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、</a:t>
                      </a:r>
                      <a:r>
                        <a:rPr kumimoji="0" lang="en-US" sz="2000" u="none" strike="noStrike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倉鼠</a:t>
                      </a:r>
                      <a:r>
                        <a:rPr kumimoji="0" lang="zh-TW" altLang="en-US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等。人類很早就以鼠肉為食物。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2000" kern="12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+mn-cs"/>
                        </a:rPr>
                        <a:t>老鼠每年吃掉的糧食多達數千億斤，還破壞草原，傳染疾病，所以鼠是「四害」之一</a:t>
                      </a:r>
                      <a:r>
                        <a:rPr kumimoji="0" lang="zh-TW" altLang="en-US" sz="2000" kern="120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cs typeface="+mn-cs"/>
                        </a:rPr>
                        <a:t>。</a:t>
                      </a:r>
                      <a:r>
                        <a:rPr kumimoji="0" lang="zh-TW" altLang="en-US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老鼠因偷吃、啃壞人類的東西而得惡名，令人討厭，因此，「過街老鼠，人人喊打」。</a:t>
                      </a:r>
                      <a:endParaRPr kumimoji="0" lang="en-US" altLang="zh-TW" sz="200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TW" alt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影片</a:t>
                      </a:r>
                      <a:r>
                        <a:rPr lang="en-US" altLang="zh-TW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r>
                        <a:rPr lang="zh-TW" alt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分</a:t>
                      </a:r>
                      <a:r>
                        <a:rPr lang="en-US" altLang="zh-TW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40~12</a:t>
                      </a:r>
                      <a:r>
                        <a:rPr lang="zh-TW" alt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分</a:t>
                      </a:r>
                      <a:r>
                        <a:rPr lang="en-US" altLang="zh-TW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30</a:t>
                      </a:r>
                      <a:r>
                        <a:rPr lang="zh-TW" alt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 </a:t>
                      </a:r>
                      <a:endParaRPr lang="en-US" altLang="zh-TW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2000" b="1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12.6</a:t>
                      </a:r>
                      <a:r>
                        <a:rPr kumimoji="0" lang="zh-TW" altLang="en-US" sz="2000" b="1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ea"/>
                          <a:ea typeface="+mj-ea"/>
                          <a:cs typeface="+mn-cs"/>
                        </a:rPr>
                        <a:t>小時的睡眠時間</a:t>
                      </a:r>
                      <a:endParaRPr lang="zh-TW" altLang="en-US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3143240" cy="642918"/>
          </a:xfrm>
        </p:spPr>
        <p:txBody>
          <a:bodyPr>
            <a:normAutofit fontScale="90000"/>
          </a:bodyPr>
          <a:lstStyle/>
          <a:p>
            <a:r>
              <a:rPr lang="zh-TW" altLang="en-US" smtClean="0"/>
              <a:t>特性</a:t>
            </a:r>
            <a:r>
              <a:rPr lang="zh-TW" altLang="en-US" smtClean="0"/>
              <a:t>比較表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0" y="142852"/>
          <a:ext cx="9072594" cy="64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834"/>
                <a:gridCol w="8497760"/>
              </a:tblGrid>
              <a:tr h="500066"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zh-TW" altLang="en-US" sz="2800" dirty="0" smtClean="0"/>
                        <a:t>特性</a:t>
                      </a:r>
                    </a:p>
                  </a:txBody>
                  <a:tcPr/>
                </a:tc>
              </a:tr>
              <a:tr h="4964983"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兔</a:t>
                      </a:r>
                      <a:endParaRPr lang="zh-TW" altLang="en-US" sz="36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2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皮毛柔軟濃密，背側毛為黑色及棕色混雜，腹部及四肢內側為米黃色；耳朵尖端顏色較深，頸背部灰黃色，喉部顏色較深，尾巴上半部顏色深，下半部為米白色；後腿長而有力。</a:t>
                      </a:r>
                      <a:endParaRPr lang="en-US" altLang="zh-TW" sz="24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altLang="zh-TW" sz="24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zh-TW" altLang="en-US" sz="2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兔子沒有</a:t>
                      </a:r>
                      <a:r>
                        <a:rPr kumimoji="0" lang="en-US" sz="2400" u="none" strike="noStrike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汗腺</a:t>
                      </a:r>
                      <a:r>
                        <a:rPr kumimoji="0" lang="zh-TW" altLang="en-US" sz="2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，所以不會</a:t>
                      </a:r>
                      <a:r>
                        <a:rPr kumimoji="0" lang="en-US" sz="2400" u="none" strike="noStrike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流汗</a:t>
                      </a:r>
                      <a:r>
                        <a:rPr kumimoji="0" lang="zh-TW" altLang="en-US" sz="2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kumimoji="0" lang="en-US" sz="2400" u="none" strike="noStrike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耳朵</a:t>
                      </a:r>
                      <a:r>
                        <a:rPr kumimoji="0" lang="zh-TW" altLang="en-US" sz="2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可以</a:t>
                      </a:r>
                      <a:r>
                        <a:rPr kumimoji="0" lang="en-US" sz="2400" u="none" strike="noStrike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散熱</a:t>
                      </a:r>
                      <a:r>
                        <a:rPr kumimoji="0" lang="zh-TW" altLang="en-US" sz="2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。兔子的排尿機制屬濃縮性，對水分的需求比其他動物來的少</a:t>
                      </a:r>
                      <a:r>
                        <a:rPr kumimoji="0" lang="zh-TW" altLang="en-US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，有些</a:t>
                      </a:r>
                      <a:r>
                        <a:rPr kumimoji="0" lang="zh-TW" altLang="en-US" sz="2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野兔只要靠</a:t>
                      </a:r>
                      <a:r>
                        <a:rPr kumimoji="0" lang="en-US" sz="2400" u="none" strike="noStrike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青草</a:t>
                      </a:r>
                      <a:r>
                        <a:rPr kumimoji="0" lang="zh-TW" altLang="en-US" sz="2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上的</a:t>
                      </a:r>
                      <a:r>
                        <a:rPr kumimoji="0" lang="en-US" sz="2400" u="none" strike="noStrike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露水</a:t>
                      </a:r>
                      <a:r>
                        <a:rPr kumimoji="0" lang="zh-TW" altLang="en-US" sz="2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即或是從</a:t>
                      </a:r>
                      <a:r>
                        <a:rPr kumimoji="0" lang="en-US" sz="2400" u="none" strike="noStrike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蔬菜</a:t>
                      </a:r>
                      <a:r>
                        <a:rPr kumimoji="0" lang="zh-TW" altLang="en-US" sz="2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攝取足夠的水分</a:t>
                      </a:r>
                      <a:r>
                        <a:rPr kumimoji="0" lang="zh-TW" altLang="en-US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r>
                        <a:rPr kumimoji="0" lang="zh-TW" altLang="en-US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兔子的腸胃道內有相當多的</a:t>
                      </a:r>
                      <a:r>
                        <a:rPr kumimoji="0" lang="zh-TW" altLang="en-US" sz="2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各式菌種以維持體內腸胃消化的平衡</a:t>
                      </a:r>
                      <a:r>
                        <a:rPr kumimoji="0" lang="zh-TW" altLang="en-US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，野外的兔子若喝</a:t>
                      </a:r>
                      <a:r>
                        <a:rPr kumimoji="0" lang="zh-TW" altLang="en-US" sz="2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過量的生水</a:t>
                      </a:r>
                      <a:r>
                        <a:rPr kumimoji="0" lang="zh-TW" altLang="en-US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有可能因其內部細菌破壞腸胃內的菌種平衡</a:t>
                      </a:r>
                      <a:r>
                        <a:rPr kumimoji="0" lang="zh-TW" altLang="en-US" sz="2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導致身體不適，甚至引起死亡</a:t>
                      </a:r>
                      <a:r>
                        <a:rPr kumimoji="0" lang="zh-TW" altLang="en-US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kumimoji="0" lang="en-US" altLang="zh-TW" sz="240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en-US" altLang="zh-TW" sz="240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zh-TW" altLang="en-US" sz="2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兔子在自然界能生存的原因來自於逃跑時能快速轉彎變換逃生方向</a:t>
                      </a:r>
                      <a:r>
                        <a:rPr kumimoji="0" lang="zh-TW" altLang="en-US" sz="24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kumimoji="0" lang="zh-TW" altLang="en-US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兔在全世界除了</a:t>
                      </a:r>
                      <a:r>
                        <a:rPr kumimoji="0" lang="en-US" sz="2400" u="none" strike="noStrike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大洋洲</a:t>
                      </a:r>
                      <a:r>
                        <a:rPr kumimoji="0" lang="zh-TW" altLang="en-US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以外都是原生的</a:t>
                      </a:r>
                      <a:r>
                        <a:rPr kumimoji="0" lang="en-US" sz="2400" u="none" strike="noStrike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動物</a:t>
                      </a:r>
                      <a:r>
                        <a:rPr kumimoji="0" lang="zh-TW" altLang="en-US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。澳洲因為以前兔子入侵，現在成了一大物種災難。</a:t>
                      </a:r>
                      <a:endParaRPr kumimoji="0" lang="en-US" altLang="zh-TW" sz="240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en-US" altLang="zh-TW" sz="240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en-US" altLang="zh-TW" sz="2400" b="1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11.4</a:t>
                      </a:r>
                      <a:r>
                        <a:rPr kumimoji="0" lang="zh-TW" altLang="en-US" sz="2400" b="1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小時的睡眠時間</a:t>
                      </a:r>
                      <a:endParaRPr lang="zh-TW" altLang="en-US" sz="24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神韻">
  <a:themeElements>
    <a:clrScheme name="神韻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神韻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神韻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2353</TotalTime>
  <Words>2144</Words>
  <Application>Microsoft Office PowerPoint</Application>
  <PresentationFormat>如螢幕大小 (4:3)</PresentationFormat>
  <Paragraphs>105</Paragraphs>
  <Slides>15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神韻</vt:lpstr>
      <vt:lpstr>ZOO   動物園</vt:lpstr>
      <vt:lpstr>分區</vt:lpstr>
      <vt:lpstr> 歷史沿革圓山時期 </vt:lpstr>
      <vt:lpstr>歷史沿革木柵時期</vt:lpstr>
      <vt:lpstr>五種動物的食性比較表</vt:lpstr>
      <vt:lpstr>體格大小比較圖</vt:lpstr>
      <vt:lpstr>平均壽命跟繁殖表</vt:lpstr>
      <vt:lpstr>特性比較表</vt:lpstr>
      <vt:lpstr>投影片 9</vt:lpstr>
      <vt:lpstr>投影片 10</vt:lpstr>
      <vt:lpstr>分辨公母無尾熊</vt:lpstr>
      <vt:lpstr>投影片 12</vt:lpstr>
      <vt:lpstr>投影片 13</vt:lpstr>
      <vt:lpstr>投影片 14</vt:lpstr>
      <vt:lpstr>哺乳演化樹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     動物園</dc:title>
  <dc:creator>user</dc:creator>
  <cp:lastModifiedBy>user</cp:lastModifiedBy>
  <cp:revision>346</cp:revision>
  <dcterms:created xsi:type="dcterms:W3CDTF">2016-02-23T02:13:51Z</dcterms:created>
  <dcterms:modified xsi:type="dcterms:W3CDTF">2016-10-09T04:49:04Z</dcterms:modified>
</cp:coreProperties>
</file>