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9" r:id="rId4"/>
    <p:sldId id="261" r:id="rId5"/>
    <p:sldId id="293" r:id="rId6"/>
    <p:sldId id="298" r:id="rId7"/>
    <p:sldId id="300" r:id="rId8"/>
    <p:sldId id="295" r:id="rId9"/>
    <p:sldId id="291" r:id="rId10"/>
    <p:sldId id="283" r:id="rId11"/>
    <p:sldId id="280" r:id="rId12"/>
    <p:sldId id="290" r:id="rId13"/>
    <p:sldId id="266" r:id="rId14"/>
    <p:sldId id="269" r:id="rId15"/>
    <p:sldId id="260" r:id="rId16"/>
    <p:sldId id="286" r:id="rId17"/>
    <p:sldId id="287" r:id="rId18"/>
    <p:sldId id="299" r:id="rId19"/>
    <p:sldId id="277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66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27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3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01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92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36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71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00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63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11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26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3E72-05A8-458A-94DA-E238C1299F68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72A1-578F-4579-9EE2-B34090711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1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31369" y="1828800"/>
            <a:ext cx="3739978" cy="2898929"/>
          </a:xfrm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韓國</a:t>
            </a:r>
            <a:r>
              <a:rPr lang="ko-KR" altLang="en-US" sz="9600" b="1" dirty="0"/>
              <a:t>한국</a:t>
            </a:r>
            <a:endParaRPr lang="zh-TW" altLang="en-US" sz="9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56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1460" y="255389"/>
            <a:ext cx="1443374" cy="759968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城市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74611" y="970010"/>
            <a:ext cx="3130287" cy="700957"/>
          </a:xfrm>
        </p:spPr>
        <p:txBody>
          <a:bodyPr>
            <a:noAutofit/>
          </a:bodyPr>
          <a:lstStyle/>
          <a:p>
            <a:r>
              <a:rPr lang="zh-TW" alt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首爾</a:t>
            </a:r>
            <a:r>
              <a:rPr lang="ko-KR" alt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서울특별시</a:t>
            </a:r>
            <a:endParaRPr lang="zh-TW" alt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8344533" y="970010"/>
            <a:ext cx="3304923" cy="667482"/>
          </a:xfrm>
        </p:spPr>
        <p:txBody>
          <a:bodyPr>
            <a:noAutofit/>
          </a:bodyPr>
          <a:lstStyle/>
          <a:p>
            <a:r>
              <a:rPr lang="zh-TW" alt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釜山</a:t>
            </a:r>
            <a:r>
              <a:rPr lang="ko-KR" alt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부산광역시</a:t>
            </a:r>
            <a:endParaRPr lang="zh-TW" alt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8285096" y="1638208"/>
            <a:ext cx="3423795" cy="4847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正式名稱為釜山廣域市，位於韓國東南端，是繼首爾之後的第二大城，是韓國最大港口城市。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海洋運輸是釜山經濟的最重要構成，也是世界最繁忙的海港之一。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釜山座落著全世界最大的百貨公司，已被記錄為金氏世界紀錄。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與台灣</a:t>
            </a:r>
            <a:r>
              <a:rPr lang="zh-TW" altLang="en-US" sz="2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是姊妹城市。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1644" r="18929" b="1881"/>
          <a:stretch/>
        </p:blipFill>
        <p:spPr>
          <a:xfrm>
            <a:off x="4145332" y="1097280"/>
            <a:ext cx="4013221" cy="5340096"/>
          </a:xfrm>
          <a:prstGeom prst="rect">
            <a:avLst/>
          </a:prstGeom>
        </p:spPr>
      </p:pic>
      <p:sp>
        <p:nvSpPr>
          <p:cNvPr id="9" name="內容版面配置區 5"/>
          <p:cNvSpPr>
            <a:spLocks noGrp="1"/>
          </p:cNvSpPr>
          <p:nvPr>
            <p:ph sz="quarter" idx="4"/>
          </p:nvPr>
        </p:nvSpPr>
        <p:spPr>
          <a:xfrm>
            <a:off x="574612" y="1670967"/>
            <a:ext cx="3570720" cy="5038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正式名稱為首爾特別市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舊稱漢城한성，是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大韓民國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首都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朝鮮半島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城市。位於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西北部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漢江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流域，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韓半島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中部。今為韓國的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經濟、科技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獲選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年的世界設計之都。首爾都市圈內有昌德宮、水源華城、宗廟、朝鮮王陵等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處古蹟列為世界遺產。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與台灣</a:t>
            </a:r>
            <a:r>
              <a:rPr lang="zh-TW" altLang="en-US" sz="2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是姊妹城市。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02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991" y="237549"/>
            <a:ext cx="3816841" cy="80467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三星</a:t>
            </a:r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SAMSUNG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3991" y="1160169"/>
            <a:ext cx="11004025" cy="30094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韓國最大的消費電子產品及電子元件製造商、全球最大的智慧型手機與功能型手機製造商、全球最大的資訊科技公司，也是全球營收最高的電子工業公司之一、全球二十大半導體廠商和全球排名第四的晶圓代工。美國福布斯雜誌公布的全球百大公司，三星電子位居全球排名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年三星同時也被該雜誌評為全球最有價值品牌第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強，為亞洲品牌中最高排名。是美國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年評選的財富世界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強排行榜中第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4" y="4394923"/>
            <a:ext cx="2022560" cy="23068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24" y="4394924"/>
            <a:ext cx="2532433" cy="23068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57" y="4403143"/>
            <a:ext cx="2109164" cy="23068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21" y="4411363"/>
            <a:ext cx="1994394" cy="23068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115" y="4419583"/>
            <a:ext cx="2318901" cy="23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0024" y="432464"/>
            <a:ext cx="2571776" cy="865984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韓國料理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032" y="1621572"/>
            <a:ext cx="11370932" cy="4673809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✎韓國料理以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少油膩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，多有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，有著陰陽五行、重視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滿桌擺盤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的協調的思想，即將「鹹、甜、酸、苦、辣」五味和「紅、綠、白、黑、黃」五色融入菜餚。韓國料理。因此韓國菜擁有非常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繽紛的色彩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和相當豐富的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稻米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是韓國人最普遍的主食。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石鍋拌飯、韓式辣炒年糕、泡菜炒飯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等都是韓國料理中常見的主食。</a:t>
            </a:r>
          </a:p>
          <a:p>
            <a:pPr algn="l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在韓國是肉類中最貴的，韓式燒烤中常是美國牛肉。韓國本地產的牛肉被稱為韓牛，是價格最貴的肉，在韓國是上乘的禮品。朝鮮冷麵、補身湯一般使用狗肉。</a:t>
            </a:r>
          </a:p>
          <a:p>
            <a:pPr algn="l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✎韓國三面臨海，因此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海鮮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也是韓國人青睞的食物，例如朝鮮海苔、韓式膾，甚至韓式活章魚等奇特的食品。</a:t>
            </a:r>
          </a:p>
        </p:txBody>
      </p:sp>
    </p:spTree>
    <p:extLst>
      <p:ext uri="{BB962C8B-B14F-4D97-AF65-F5344CB8AC3E}">
        <p14:creationId xmlns:p14="http://schemas.microsoft.com/office/powerpoint/2010/main" val="15991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5" y="363539"/>
            <a:ext cx="3460562" cy="23012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57" y="3712511"/>
            <a:ext cx="4522691" cy="30048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0" y="4138729"/>
            <a:ext cx="3438196" cy="257864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9" y="2431581"/>
            <a:ext cx="2920313" cy="219023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65" y="4554981"/>
            <a:ext cx="3437114" cy="216239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65" y="363539"/>
            <a:ext cx="3437114" cy="222200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57" y="363540"/>
            <a:ext cx="4569084" cy="319946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36" y="2353003"/>
            <a:ext cx="3226676" cy="24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048" y="493902"/>
            <a:ext cx="3758184" cy="694818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韓國人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民族性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048" y="1672153"/>
            <a:ext cx="11466576" cy="4234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急躁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長幼有序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►輩份的關係來源於中國傳統的儒家文化，只要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有差異，那雙方的說話語氣，行為方式就會有很大的不同。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團體行動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►吃飯的時候打電話詢問不在的人能不能一起吃飯，要不就是等手上工作沒做完的人把工作做完後一起去。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好勝、愛面子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►韓國人在一起議論別人的時候，常常議論的就是人的長相。 在韓國社會裏，一個人長得好不好看，確實對此人影響是非常大的，所以韓國人不論男女都想盡辦法把自己打扮得漂亮一些。</a:t>
            </a:r>
          </a:p>
        </p:txBody>
      </p:sp>
    </p:spTree>
    <p:extLst>
      <p:ext uri="{BB962C8B-B14F-4D97-AF65-F5344CB8AC3E}">
        <p14:creationId xmlns:p14="http://schemas.microsoft.com/office/powerpoint/2010/main" val="233227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880" y="627800"/>
            <a:ext cx="3267456" cy="750442"/>
          </a:xfrm>
        </p:spPr>
        <p:txBody>
          <a:bodyPr>
            <a:noAutofit/>
          </a:bodyPr>
          <a:lstStyle/>
          <a:p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如何挖掘明星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880" y="1965961"/>
            <a:ext cx="11160211" cy="4636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星探一般會在兩種地方挖掘明星，像在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大型藝術類比賽現場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，挖到具有樣貌好，有實力的素人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或是在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街頭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，找到一個樣貌好、有潛力的路人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發上公司的名片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，然後再經由星探推薦，去公司參與面試。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在選秀活動中，需要展示自己的唱歌、舞蹈等實力，最主要是能被面試官發現可塑性，才能通過初選。複選時會使用攝影機拍攝，固定拍左、前、右三面，查看是否上鏡。然後問一些問題，查探是否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有吃苦耐勞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的品性和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純潔無暇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的心思。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韓國藝人從韓國娛樂界出道後，由於社會大眾的嚴厲檢視，使得他們一刻也不敢懈怠。藝人的實力多源自經紀公司給予的訓練課程，在獲選為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後，每位藝人都要接受一連串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唱歌、跳舞、演戲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等課程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，一直到經紀公司給予認可時，才能真正的出道。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30" y="109061"/>
            <a:ext cx="1304022" cy="17879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55" y="182677"/>
            <a:ext cx="2463165" cy="164211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528">
            <a:off x="4178689" y="176952"/>
            <a:ext cx="2225319" cy="16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8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5979" y="1133856"/>
            <a:ext cx="4353274" cy="5493835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✎韓劇題材單純，容易使情節概念達到極致。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愛情偶像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家庭倫理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歷史古裝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都是韓劇常見的題材。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✎編劇上特別用心，對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角色性格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的塑造也很講究，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獨特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鮮明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的個性成為韓劇成功的重要一環。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✎就是因為韓劇的劇情多是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平易近人的故事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，所以才如此深受海外國家各個年齡、各個階層的觀眾喜愛。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99" y="255459"/>
            <a:ext cx="4014582" cy="31984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95" y="3625980"/>
            <a:ext cx="2880716" cy="3001711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65979" y="206118"/>
            <a:ext cx="2423525" cy="8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韓劇特色</a:t>
            </a:r>
            <a:endParaRPr lang="zh-TW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98" y="3625981"/>
            <a:ext cx="3943597" cy="30017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2" y="255459"/>
            <a:ext cx="3285219" cy="31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2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917" y="415892"/>
            <a:ext cx="3670257" cy="791116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韓國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綜藝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節目</a:t>
            </a:r>
            <a:endParaRPr lang="zh-TW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4917" y="1416352"/>
            <a:ext cx="4598563" cy="521208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✎搞笑的風格，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穿插遊戲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✎邀請超人氣的主持人、當紅的來賓、演員。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各自的主題，不限定一定在攝影棚拍攝。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✎常常使用互動的方式讓上節目的來賓們感受各節目的特色。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✎節目的進行就像是一部小短劇，讓收看的觀眾可以容易的瞭解節目主題與感受氣氛。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257">
            <a:off x="5432335" y="776795"/>
            <a:ext cx="6172200" cy="32404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194">
            <a:off x="6120528" y="3422604"/>
            <a:ext cx="4795814" cy="28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9324" y="2221992"/>
            <a:ext cx="9886085" cy="399592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跑到前面吃完香蕉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轉圈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圈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按鈴搶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得分最高的算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贏家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分兩組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張胤閎、李哲寬、蔡依緁、洪郁絜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許皓程、吳文瀚、柯欣妤、胡英文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的組別每個人吃辣泡菜一小碟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71750" y="667512"/>
            <a:ext cx="3901234" cy="8869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比賽搶答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57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72" y="109728"/>
            <a:ext cx="12073128" cy="66842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講述韓國與各國的相對位置。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韓國的土地面積大約等於幾個台灣</a:t>
            </a:r>
            <a:r>
              <a:rPr lang="en-US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簡述南北韓的政治體系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南北韓各是在哪個戰爭之後廢除漢字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南北韓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教育體制各為幾年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什麼原因導致朝鮮半島被分為兩個國家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南韓為了什麼樣的目的跟建交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年台灣斷交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首都</a:t>
            </a:r>
            <a:r>
              <a:rPr lang="en-US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第二大都市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韓國和台灣的姐妹城市為哪兩個</a:t>
            </a:r>
            <a:r>
              <a:rPr lang="en-US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請舉出想對應的城市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在介紹三星的影片當中，最原始的三星是從事什麼產業</a:t>
            </a:r>
            <a:r>
              <a:rPr lang="en-US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最後才變成生產居家電子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韓國人的民族性特質，舉出兩個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在影片當中，韓國人第一次見面會做什麼事情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料理的特色。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韓國美食</a:t>
            </a:r>
            <a:r>
              <a:rPr lang="en-US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舉五個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的經紀人是如何挖掘明星</a:t>
            </a:r>
            <a:r>
              <a:rPr lang="en-US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詳述四個階段的過程</a:t>
            </a:r>
            <a:r>
              <a:rPr lang="en-US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188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3819" y="1581492"/>
            <a:ext cx="54860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南韓地理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北韓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南北韓分治前後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韓美關係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台韓斷交前後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三星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SAMSUNG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8688" y="1581072"/>
            <a:ext cx="4693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韓國料理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韓國人的民族性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如何挖掘明星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韓劇特色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韓國綜藝節目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比賽搶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隨機加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325426" y="245702"/>
            <a:ext cx="3154366" cy="1226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介紹內容</a:t>
            </a:r>
          </a:p>
        </p:txBody>
      </p:sp>
    </p:spTree>
    <p:extLst>
      <p:ext uri="{BB962C8B-B14F-4D97-AF65-F5344CB8AC3E}">
        <p14:creationId xmlns:p14="http://schemas.microsoft.com/office/powerpoint/2010/main" val="149331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圖說文字 2 (無框線) 4"/>
          <p:cNvSpPr/>
          <p:nvPr/>
        </p:nvSpPr>
        <p:spPr>
          <a:xfrm>
            <a:off x="8870731" y="2385848"/>
            <a:ext cx="2017986" cy="861848"/>
          </a:xfrm>
          <a:prstGeom prst="callout2">
            <a:avLst/>
          </a:prstGeom>
          <a:gradFill>
            <a:gsLst>
              <a:gs pos="1000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韓國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在這裡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7535917" y="3258206"/>
            <a:ext cx="430924" cy="462456"/>
          </a:xfrm>
          <a:prstGeom prst="flowChartConnector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5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415" y="0"/>
            <a:ext cx="1334567" cy="76844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2415" y="694705"/>
            <a:ext cx="11653658" cy="3092897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朝鮮半島地理位置處在北緯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度，東經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131.2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度之間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南韓處在北緯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之間。位於亞洲大陸東北部的朝鮮半島南段，三面環海，北部與朝鮮接壤，西與中國隔海相望，東部和東南部與日本隔海相鄰，面積約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萬平方公里，人口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5154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地理位置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，東經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125.5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。位於亞洲大陸東北部的朝鮮半島北段，兩面環海，北部與中國大陸接壤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，西面有黃海和朝鮮灣，東部臨日本海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面積為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120,540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平方公里，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2515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1" y="3787602"/>
            <a:ext cx="6687497" cy="3052838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/>
          <a:stretch/>
        </p:blipFill>
        <p:spPr>
          <a:xfrm>
            <a:off x="8086012" y="3828978"/>
            <a:ext cx="3609164" cy="30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849" y="233361"/>
            <a:ext cx="4134853" cy="95032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南北韓分治前後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030"/>
            <a:ext cx="2113005" cy="6182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21" y="1321030"/>
            <a:ext cx="2113003" cy="6182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903" y="1311705"/>
            <a:ext cx="2113004" cy="618285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965268" y="1321030"/>
            <a:ext cx="1434635" cy="618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三一運動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661884" y="1311706"/>
            <a:ext cx="1619276" cy="62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劃分南北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9430137" y="1311706"/>
            <a:ext cx="2423113" cy="618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正是分為南北</a:t>
            </a:r>
          </a:p>
        </p:txBody>
      </p:sp>
    </p:spTree>
    <p:extLst>
      <p:ext uri="{BB962C8B-B14F-4D97-AF65-F5344CB8AC3E}">
        <p14:creationId xmlns:p14="http://schemas.microsoft.com/office/powerpoint/2010/main" val="36438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022" y="0"/>
            <a:ext cx="3573162" cy="944691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南北韓的差異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88687"/>
              </p:ext>
            </p:extLst>
          </p:nvPr>
        </p:nvGraphicFramePr>
        <p:xfrm>
          <a:off x="197023" y="796908"/>
          <a:ext cx="11847195" cy="5966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1826">
                  <a:extLst>
                    <a:ext uri="{9D8B030D-6E8A-4147-A177-3AD203B41FA5}">
                      <a16:colId xmlns:a16="http://schemas.microsoft.com/office/drawing/2014/main" xmlns="" val="393054628"/>
                    </a:ext>
                  </a:extLst>
                </a:gridCol>
                <a:gridCol w="5054218">
                  <a:extLst>
                    <a:ext uri="{9D8B030D-6E8A-4147-A177-3AD203B41FA5}">
                      <a16:colId xmlns:a16="http://schemas.microsoft.com/office/drawing/2014/main" xmlns="" val="938583877"/>
                    </a:ext>
                  </a:extLst>
                </a:gridCol>
                <a:gridCol w="4931151">
                  <a:extLst>
                    <a:ext uri="{9D8B030D-6E8A-4147-A177-3AD203B41FA5}">
                      <a16:colId xmlns:a16="http://schemas.microsoft.com/office/drawing/2014/main" xmlns="" val="2465575582"/>
                    </a:ext>
                  </a:extLst>
                </a:gridCol>
              </a:tblGrid>
              <a:tr h="742006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i="0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朝鮮民主主義人民共和國</a:t>
                      </a:r>
                      <a:r>
                        <a:rPr lang="en-US" altLang="zh-TW" sz="2800" b="1" i="0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b="1" i="0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北韓</a:t>
                      </a:r>
                      <a:r>
                        <a:rPr lang="en-US" altLang="zh-TW" sz="2800" b="1" i="0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2800" b="1" i="0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大韓民國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南韓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887594"/>
                  </a:ext>
                </a:extLst>
              </a:tr>
              <a:tr h="7174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政體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民主國家</a:t>
                      </a:r>
                      <a:endParaRPr lang="zh-TW" alt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共產國家</a:t>
                      </a:r>
                      <a:endParaRPr lang="zh-TW" alt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629528"/>
                  </a:ext>
                </a:extLst>
              </a:tr>
              <a:tr h="13982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司法制度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北韓的法院和檢察院都是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朝鮮勞動黨</a:t>
                      </a: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執行的司法和檢察機關，並須服從黨的領導，其審判制度由憲法、法院構成法和刑事訴訟法等組成。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韓國司法制度由最高法院大法院、憲法法院、高等法院、地區法院和一些特殊法院構成，為三審終審制。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716055"/>
                  </a:ext>
                </a:extLst>
              </a:tr>
              <a:tr h="13939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選舉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每隔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年則會舉行全國性的選舉。然而，雖然其憲法規定所有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歲以上的公民都享有選和被選舉權，但實際上選舉中的參選人都已經由勞動黨事前議定。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韓國總統由韓國國民直接選舉產生，任期為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年。總統不能連任。韓國總統通過由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15-30</a:t>
                      </a: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人組成的國務會議行使行政權。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6253463"/>
                  </a:ext>
                </a:extLst>
              </a:tr>
              <a:tr h="957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韓語是北韓官方語言，而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1948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二次大戰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金日成建國時已用諺文取代漢字，因此可以說漢字在北韓已經被廢除了。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1950</a:t>
                      </a:r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年，</a:t>
                      </a:r>
                      <a:r>
                        <a:rPr lang="zh-TW" altLang="en-US" sz="2000" b="0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韓戰</a:t>
                      </a:r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之後廢掉漢字，但是還是有一些漢字必須要學。現在南韓的年輕人還會知道一些漢字。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6530754"/>
                  </a:ext>
                </a:extLst>
              </a:tr>
              <a:tr h="7087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年義務教育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年義務教育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844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8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5" y="-147638"/>
            <a:ext cx="12706350" cy="7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6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" t="-2000" r="-24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9129" y="227966"/>
            <a:ext cx="3862137" cy="98241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台韓斷交前後</a:t>
            </a:r>
          </a:p>
        </p:txBody>
      </p:sp>
    </p:spTree>
    <p:extLst>
      <p:ext uri="{BB962C8B-B14F-4D97-AF65-F5344CB8AC3E}">
        <p14:creationId xmlns:p14="http://schemas.microsoft.com/office/powerpoint/2010/main" val="28888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r="12073"/>
          <a:stretch/>
        </p:blipFill>
        <p:spPr>
          <a:xfrm>
            <a:off x="6373368" y="112671"/>
            <a:ext cx="5512115" cy="3656264"/>
          </a:xfrm>
          <a:prstGeom prst="rect">
            <a:avLst/>
          </a:prstGeom>
          <a:effectLst/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7" y="3493009"/>
            <a:ext cx="5512115" cy="3209544"/>
          </a:xfrm>
          <a:prstGeom prst="rect">
            <a:avLst/>
          </a:prstGeom>
        </p:spPr>
      </p:pic>
      <p:pic>
        <p:nvPicPr>
          <p:cNvPr id="6" name="內容版面配置區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" y="112671"/>
            <a:ext cx="5459544" cy="3886200"/>
          </a:xfrm>
          <a:prstGeom prst="rect">
            <a:avLst/>
          </a:prstGeom>
        </p:spPr>
      </p:pic>
      <p:pic>
        <p:nvPicPr>
          <p:cNvPr id="9" name="內容版面配置區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" y="3575305"/>
            <a:ext cx="5459544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1455</Words>
  <Application>Microsoft Office PowerPoint</Application>
  <PresentationFormat>寬螢幕</PresentationFormat>
  <Paragraphs>108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맑은 고딕</vt:lpstr>
      <vt:lpstr>微軟正黑體</vt:lpstr>
      <vt:lpstr>新細明體</vt:lpstr>
      <vt:lpstr>Arial</vt:lpstr>
      <vt:lpstr>Calibri</vt:lpstr>
      <vt:lpstr>Calibri Light</vt:lpstr>
      <vt:lpstr>Office 佈景主題</vt:lpstr>
      <vt:lpstr>韓國한국</vt:lpstr>
      <vt:lpstr>PowerPoint 簡報</vt:lpstr>
      <vt:lpstr>PowerPoint 簡報</vt:lpstr>
      <vt:lpstr>地理</vt:lpstr>
      <vt:lpstr>南北韓分治前後</vt:lpstr>
      <vt:lpstr>南北韓的差異</vt:lpstr>
      <vt:lpstr>PowerPoint 簡報</vt:lpstr>
      <vt:lpstr>台韓斷交前後</vt:lpstr>
      <vt:lpstr>PowerPoint 簡報</vt:lpstr>
      <vt:lpstr>城市</vt:lpstr>
      <vt:lpstr>三星SAMSUNG</vt:lpstr>
      <vt:lpstr>韓國料理</vt:lpstr>
      <vt:lpstr>PowerPoint 簡報</vt:lpstr>
      <vt:lpstr>韓國人的民族性</vt:lpstr>
      <vt:lpstr>如何挖掘明星</vt:lpstr>
      <vt:lpstr>PowerPoint 簡報</vt:lpstr>
      <vt:lpstr>韓國綜藝節目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韓國</dc:title>
  <dc:creator>洪郁絜</dc:creator>
  <cp:lastModifiedBy>劉庭安</cp:lastModifiedBy>
  <cp:revision>376</cp:revision>
  <dcterms:created xsi:type="dcterms:W3CDTF">2016-08-30T12:50:34Z</dcterms:created>
  <dcterms:modified xsi:type="dcterms:W3CDTF">2017-03-23T09:57:13Z</dcterms:modified>
</cp:coreProperties>
</file>