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84" r:id="rId3"/>
    <p:sldId id="287" r:id="rId4"/>
    <p:sldId id="286" r:id="rId5"/>
    <p:sldId id="285" r:id="rId6"/>
    <p:sldId id="288" r:id="rId7"/>
    <p:sldId id="289" r:id="rId8"/>
    <p:sldId id="283" r:id="rId9"/>
    <p:sldId id="265" r:id="rId10"/>
    <p:sldId id="257" r:id="rId11"/>
    <p:sldId id="270" r:id="rId12"/>
    <p:sldId id="268" r:id="rId13"/>
    <p:sldId id="266" r:id="rId14"/>
    <p:sldId id="258" r:id="rId15"/>
    <p:sldId id="276" r:id="rId16"/>
    <p:sldId id="264" r:id="rId17"/>
    <p:sldId id="267" r:id="rId18"/>
    <p:sldId id="259" r:id="rId19"/>
    <p:sldId id="260" r:id="rId20"/>
    <p:sldId id="281" r:id="rId21"/>
    <p:sldId id="261" r:id="rId22"/>
    <p:sldId id="263" r:id="rId2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0" autoAdjust="0"/>
    <p:restoredTop sz="94106" autoAdjust="0"/>
  </p:normalViewPr>
  <p:slideViewPr>
    <p:cSldViewPr>
      <p:cViewPr>
        <p:scale>
          <a:sx n="66" d="100"/>
          <a:sy n="66" d="100"/>
        </p:scale>
        <p:origin x="-80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81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520F8-4739-4A07-AC0C-2C9209FB2EC6}" type="datetimeFigureOut">
              <a:rPr lang="zh-TW" altLang="en-US" smtClean="0"/>
              <a:pPr/>
              <a:t>2016/11/3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3C187F-08A8-4B8D-B059-C0C2C8A280E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549580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CCBA6-4B73-4338-A240-D513C52E5A94}" type="datetimeFigureOut">
              <a:rPr lang="zh-TW" altLang="en-US" smtClean="0"/>
              <a:pPr/>
              <a:t>2016/11/3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167B-D05A-49DA-9397-9BD71018CC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CCBA6-4B73-4338-A240-D513C52E5A94}" type="datetimeFigureOut">
              <a:rPr lang="zh-TW" altLang="en-US" smtClean="0"/>
              <a:pPr/>
              <a:t>2016/11/3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167B-D05A-49DA-9397-9BD71018CC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CCBA6-4B73-4338-A240-D513C52E5A94}" type="datetimeFigureOut">
              <a:rPr lang="zh-TW" altLang="en-US" smtClean="0"/>
              <a:pPr/>
              <a:t>2016/11/3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167B-D05A-49DA-9397-9BD71018CC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CCBA6-4B73-4338-A240-D513C52E5A94}" type="datetimeFigureOut">
              <a:rPr lang="zh-TW" altLang="en-US" smtClean="0"/>
              <a:pPr/>
              <a:t>2016/11/3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167B-D05A-49DA-9397-9BD71018CC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CCBA6-4B73-4338-A240-D513C52E5A94}" type="datetimeFigureOut">
              <a:rPr lang="zh-TW" altLang="en-US" smtClean="0"/>
              <a:pPr/>
              <a:t>2016/11/3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167B-D05A-49DA-9397-9BD71018CC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CCBA6-4B73-4338-A240-D513C52E5A94}" type="datetimeFigureOut">
              <a:rPr lang="zh-TW" altLang="en-US" smtClean="0"/>
              <a:pPr/>
              <a:t>2016/11/3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167B-D05A-49DA-9397-9BD71018CC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CCBA6-4B73-4338-A240-D513C52E5A94}" type="datetimeFigureOut">
              <a:rPr lang="zh-TW" altLang="en-US" smtClean="0"/>
              <a:pPr/>
              <a:t>2016/11/3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167B-D05A-49DA-9397-9BD71018CC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CCBA6-4B73-4338-A240-D513C52E5A94}" type="datetimeFigureOut">
              <a:rPr lang="zh-TW" altLang="en-US" smtClean="0"/>
              <a:pPr/>
              <a:t>2016/11/3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167B-D05A-49DA-9397-9BD71018CC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CCBA6-4B73-4338-A240-D513C52E5A94}" type="datetimeFigureOut">
              <a:rPr lang="zh-TW" altLang="en-US" smtClean="0"/>
              <a:pPr/>
              <a:t>2016/11/3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167B-D05A-49DA-9397-9BD71018CC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CCBA6-4B73-4338-A240-D513C52E5A94}" type="datetimeFigureOut">
              <a:rPr lang="zh-TW" altLang="en-US" smtClean="0"/>
              <a:pPr/>
              <a:t>2016/11/3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167B-D05A-49DA-9397-9BD71018CC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CCBA6-4B73-4338-A240-D513C52E5A94}" type="datetimeFigureOut">
              <a:rPr lang="zh-TW" altLang="en-US" smtClean="0"/>
              <a:pPr/>
              <a:t>2016/11/3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167B-D05A-49DA-9397-9BD71018CC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CCBA6-4B73-4338-A240-D513C52E5A94}" type="datetimeFigureOut">
              <a:rPr lang="zh-TW" altLang="en-US" smtClean="0"/>
              <a:pPr/>
              <a:t>2016/11/3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4167B-D05A-49DA-9397-9BD71018CC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.tw/maps/@24.2147405,120.4813039,1511m/data=!3m1!1e3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dxu6UpbSKxg" TargetMode="External"/><Relationship Id="rId4" Type="http://schemas.openxmlformats.org/officeDocument/2006/relationships/hyperlink" Target="https://www.youtube.com/watch?v=cpbQNeeDU8s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DHRGn9UC8o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hvnQ9bhsmY&amp;list=PL182D95B3075F17A5&amp;index=2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gif"/><Relationship Id="rId4" Type="http://schemas.openxmlformats.org/officeDocument/2006/relationships/hyperlink" Target="https://www.youtube.com/watch?v=WrmZwq3yyAU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f_991gDGOU" TargetMode="External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7l64HRtRL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發電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莊坤霖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200" dirty="0" smtClean="0"/>
              <a:t>火力發電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內燃機</a:t>
            </a:r>
            <a:r>
              <a:rPr lang="en-US" altLang="zh-TW" sz="3200" dirty="0" smtClean="0"/>
              <a:t>)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dirty="0" smtClean="0"/>
              <a:t>此外內燃機發電也是火力發電的一種，一般以柴油為燃料的內燃機引擎為動力，帶動發電機運轉發電，此發電方式主要使用於用電量小的離島，或是作為大樓及工廠等之緊急發電機用。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內燃機、外燃機分辨法</a:t>
            </a:r>
            <a:r>
              <a:rPr lang="en-US" altLang="zh-TW" dirty="0" smtClean="0"/>
              <a:t>:</a:t>
            </a:r>
            <a:r>
              <a:rPr lang="zh-TW" altLang="en-US" dirty="0" smtClean="0"/>
              <a:t>介質是燃料式內燃機不是燃料是外燃機 </a:t>
            </a:r>
            <a:endParaRPr lang="zh-TW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火力發電</a:t>
            </a:r>
            <a:r>
              <a:rPr lang="en-US" altLang="zh-TW" dirty="0" smtClean="0"/>
              <a:t>(</a:t>
            </a:r>
            <a:r>
              <a:rPr lang="zh-TW" altLang="en-US" dirty="0" smtClean="0"/>
              <a:t>發電機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發電機的過程就是，在空氣經過空氣濾清器過濾以後就變成了潔淨的空氣，發電機組工作時噴油嘴在高壓狀態下會噴出呈霧狀的柴油，柴油和潔淨的空氣混合後在活塞的擠壓下體積迅速縮小，溫度上升到柴油的燃點，柴油和空氣體積膨脹，推動活塞向下運動。各個發電機組的汽缸輪流重複這種上下運動，就帶動了發電機組曲軸的旋轉。</a:t>
            </a:r>
            <a:endParaRPr lang="zh-TW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目前為世界最大的燃煤火力發電廠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台中火力發電廠，是以煤炭為燃料的火力發電廠。於</a:t>
            </a:r>
            <a:r>
              <a:rPr lang="en-US" altLang="zh-TW" dirty="0" smtClean="0"/>
              <a:t>1986</a:t>
            </a:r>
            <a:r>
              <a:rPr lang="zh-TW" altLang="en-US" dirty="0" smtClean="0"/>
              <a:t>年開始興建</a:t>
            </a:r>
            <a:r>
              <a:rPr lang="en-US" altLang="zh-TW" dirty="0" smtClean="0"/>
              <a:t>1992</a:t>
            </a:r>
            <a:r>
              <a:rPr lang="zh-TW" altLang="en-US" dirty="0" smtClean="0"/>
              <a:t>完工，廠區面積</a:t>
            </a:r>
            <a:r>
              <a:rPr lang="en-US" altLang="zh-TW" dirty="0" smtClean="0"/>
              <a:t>277.5</a:t>
            </a:r>
            <a:r>
              <a:rPr lang="zh-TW" altLang="en-US" dirty="0" smtClean="0"/>
              <a:t>公頃，儲煤場面積</a:t>
            </a:r>
            <a:r>
              <a:rPr lang="en-US" altLang="zh-TW" dirty="0" smtClean="0"/>
              <a:t>68</a:t>
            </a:r>
            <a:r>
              <a:rPr lang="zh-TW" altLang="en-US" dirty="0" smtClean="0"/>
              <a:t>公頃。用地由台中港抽砂回填之海埔新生地。二氧化碳排放量亦為世界第一，廠區煙囪高</a:t>
            </a:r>
            <a:r>
              <a:rPr lang="en-US" altLang="zh-TW" dirty="0" smtClean="0"/>
              <a:t>250</a:t>
            </a:r>
            <a:r>
              <a:rPr lang="zh-TW" altLang="en-US" dirty="0" smtClean="0"/>
              <a:t>公尺以利燃煤廢氣排放擴散之效果。</a:t>
            </a:r>
            <a:endParaRPr lang="en-US" altLang="zh-TW" dirty="0" smtClean="0"/>
          </a:p>
          <a:p>
            <a:r>
              <a:rPr lang="zh-TW" altLang="en-US" dirty="0" smtClean="0">
                <a:hlinkClick r:id="rId2"/>
              </a:rPr>
              <a:t>位置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火力發電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內燃機發電</a:t>
            </a:r>
            <a:r>
              <a:rPr lang="en-US" altLang="zh-TW" dirty="0" smtClean="0"/>
              <a:t>			</a:t>
            </a:r>
            <a:r>
              <a:rPr lang="zh-TW" altLang="en-US" dirty="0" smtClean="0"/>
              <a:t>火力發電</a:t>
            </a: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  <p:pic>
        <p:nvPicPr>
          <p:cNvPr id="4" name="圖片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2786058"/>
            <a:ext cx="3922776" cy="2606040"/>
          </a:xfrm>
          <a:prstGeom prst="rect">
            <a:avLst/>
          </a:prstGeom>
        </p:spPr>
      </p:pic>
      <p:pic>
        <p:nvPicPr>
          <p:cNvPr id="5" name="圖片 4" descr="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2571744"/>
            <a:ext cx="3810000" cy="2987040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4786314" y="5572140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hlinkClick r:id="rId4"/>
              </a:rPr>
              <a:t> 影片</a:t>
            </a:r>
            <a:r>
              <a:rPr lang="en-US" altLang="zh-TW" sz="2400" dirty="0" smtClean="0"/>
              <a:t>2</a:t>
            </a:r>
            <a:endParaRPr lang="zh-TW" altLang="en-US" sz="24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785786" y="5786454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hlinkClick r:id="rId4"/>
              </a:rPr>
              <a:t> </a:t>
            </a:r>
            <a:r>
              <a:rPr lang="zh-TW" altLang="en-US" sz="2400" dirty="0" smtClean="0">
                <a:hlinkClick r:id="rId5"/>
              </a:rPr>
              <a:t>影片</a:t>
            </a:r>
            <a:r>
              <a:rPr lang="en-US" altLang="zh-TW" sz="2400" dirty="0" smtClean="0"/>
              <a:t>1</a:t>
            </a:r>
            <a:endParaRPr lang="zh-TW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台灣主要的發電方法</a:t>
            </a:r>
            <a:r>
              <a:rPr lang="zh-TW" altLang="en-US" sz="3200" dirty="0" smtClean="0"/>
              <a:t>第二名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水力發電</a:t>
            </a:r>
            <a:br>
              <a:rPr lang="zh-TW" altLang="en-US" dirty="0" smtClean="0"/>
            </a:br>
            <a:r>
              <a:rPr lang="zh-TW" altLang="en-US" dirty="0" smtClean="0"/>
              <a:t>利用水位落差</a:t>
            </a:r>
            <a:r>
              <a:rPr lang="en-US" dirty="0" smtClean="0"/>
              <a:t>,</a:t>
            </a:r>
            <a:r>
              <a:rPr lang="zh-TW" altLang="en-US" dirty="0" smtClean="0"/>
              <a:t>配合水輪發電機產生電力</a:t>
            </a:r>
            <a:r>
              <a:rPr lang="en-US" dirty="0" smtClean="0"/>
              <a:t>,</a:t>
            </a:r>
            <a:r>
              <a:rPr lang="zh-TW" altLang="en-US" dirty="0" smtClean="0"/>
              <a:t>也就是利用水的位能轉為水輪的機械能</a:t>
            </a:r>
            <a:r>
              <a:rPr lang="en-US" dirty="0" smtClean="0"/>
              <a:t>, </a:t>
            </a:r>
            <a:r>
              <a:rPr lang="zh-TW" altLang="en-US" dirty="0" smtClean="0"/>
              <a:t>再以機械能推動發電機</a:t>
            </a:r>
            <a:r>
              <a:rPr lang="en-US" dirty="0" smtClean="0"/>
              <a:t>,</a:t>
            </a:r>
            <a:r>
              <a:rPr lang="zh-TW" altLang="en-US" dirty="0" smtClean="0"/>
              <a:t>而得到電力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水力發電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水力發電過程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攔水設施、經過壓力隧道、壓力鋼管、送至電廠，當機組須運轉發電時，打開主閥，開啟導翼讓水衝擊水輪機，水輪機轉動後帶動發電機旋轉，發電機加入勵磁後，建立電壓，並於斷路器投入後開始將電力送至電力系統。</a:t>
            </a:r>
            <a:endParaRPr lang="zh-TW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水力發電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100" dirty="0" smtClean="0"/>
              <a:t>水力發電一般可分為</a:t>
            </a:r>
            <a:endParaRPr lang="en-US" altLang="zh-TW" sz="4100" dirty="0" smtClean="0"/>
          </a:p>
          <a:p>
            <a:pPr>
              <a:buNone/>
            </a:pPr>
            <a:r>
              <a:rPr lang="zh-TW" altLang="en-US" sz="4100" dirty="0" smtClean="0"/>
              <a:t>水庫式水力發電</a:t>
            </a:r>
            <a:endParaRPr lang="en-US" altLang="zh-TW" sz="4100" dirty="0" smtClean="0"/>
          </a:p>
          <a:p>
            <a:pPr>
              <a:buNone/>
            </a:pPr>
            <a:r>
              <a:rPr lang="zh-TW" altLang="en-US" sz="4100" dirty="0" smtClean="0"/>
              <a:t>川流式水力發電</a:t>
            </a:r>
            <a:endParaRPr lang="en-US" altLang="zh-TW" sz="4100" dirty="0" smtClean="0"/>
          </a:p>
          <a:p>
            <a:pPr>
              <a:buNone/>
            </a:pPr>
            <a:r>
              <a:rPr lang="zh-TW" altLang="en-US" sz="4100" dirty="0" smtClean="0"/>
              <a:t>調整池式水力發電</a:t>
            </a:r>
            <a:endParaRPr lang="en-US" altLang="zh-TW" sz="4100" dirty="0" smtClean="0"/>
          </a:p>
          <a:p>
            <a:pPr>
              <a:buNone/>
            </a:pPr>
            <a:r>
              <a:rPr lang="zh-TW" altLang="en-US" sz="4100" dirty="0" smtClean="0"/>
              <a:t>潮汐發電</a:t>
            </a:r>
            <a:endParaRPr lang="en-US" altLang="zh-TW" sz="4100" dirty="0" smtClean="0"/>
          </a:p>
          <a:p>
            <a:pPr>
              <a:buNone/>
            </a:pPr>
            <a:r>
              <a:rPr lang="zh-TW" altLang="en-US" sz="4100" dirty="0" smtClean="0"/>
              <a:t>抽水蓄能式水力發電</a:t>
            </a:r>
          </a:p>
          <a:p>
            <a:pPr>
              <a:buNone/>
            </a:pPr>
            <a:endParaRPr lang="en-US" altLang="zh-TW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水力發電</a:t>
            </a:r>
            <a:endParaRPr lang="zh-TW" altLang="en-US" dirty="0"/>
          </a:p>
        </p:txBody>
      </p:sp>
      <p:pic>
        <p:nvPicPr>
          <p:cNvPr id="4" name="內容版面配置區 3" descr="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2428868"/>
            <a:ext cx="3998395" cy="2375047"/>
          </a:xfrm>
        </p:spPr>
      </p:pic>
      <p:sp>
        <p:nvSpPr>
          <p:cNvPr id="5" name="文字方塊 4"/>
          <p:cNvSpPr txBox="1"/>
          <p:nvPr/>
        </p:nvSpPr>
        <p:spPr>
          <a:xfrm>
            <a:off x="1428728" y="5072074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hlinkClick r:id="rId3"/>
              </a:rPr>
              <a:t>影片</a:t>
            </a:r>
            <a:endParaRPr lang="en-US" altLang="zh-TW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66918" y="1857364"/>
            <a:ext cx="4238956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台灣主要的發電方法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第三名</a:t>
            </a:r>
            <a:r>
              <a:rPr lang="en-US" altLang="zh-TW" dirty="0" smtClean="0"/>
              <a:t>		</a:t>
            </a:r>
            <a:r>
              <a:rPr lang="zh-TW" altLang="en-US" dirty="0" smtClean="0"/>
              <a:t>核能發電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核能發電是利用原子核分裂時產生的能量，把反應器中的水加熱產生蒸汽，然後藉蒸汽推動汽輪機，再帶動發電機轉動產生電能。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</a:t>
            </a:r>
            <a:endParaRPr lang="zh-TW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核能發電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核分裂是利用慢中子撞擊鈾</a:t>
            </a:r>
            <a:r>
              <a:rPr lang="en-US" altLang="zh-TW" dirty="0" smtClean="0"/>
              <a:t>235 </a:t>
            </a:r>
            <a:r>
              <a:rPr lang="zh-TW" altLang="en-US" dirty="0" smtClean="0"/>
              <a:t>使原子核分裂產生快中子、分裂產物及能量，分裂後產生的快中子經緩和劑緩和成慢中子，再去撞擊另一個原子核，造成核分裂連鎖反應。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http://www.king-power.tw/upload/ckeditorUpload/20150708004805020.jpg"/>
          <p:cNvPicPr/>
          <p:nvPr/>
        </p:nvPicPr>
        <p:blipFill>
          <a:blip r:embed="rId2"/>
          <a:srcRect r="64784" b="5778"/>
          <a:stretch>
            <a:fillRect/>
          </a:stretch>
        </p:blipFill>
        <p:spPr bwMode="auto">
          <a:xfrm>
            <a:off x="3571868" y="3357562"/>
            <a:ext cx="3500462" cy="309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電磁感應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電磁感應，是指放在變化磁通量中的導體，會產生電動勢。此電動勢稱為感應電動勢或感生電動勢，若將此導體閉合成一迴路，則該電動勢會驅使電子流動，形成感應電流（感生電流）。</a:t>
            </a:r>
          </a:p>
          <a:p>
            <a:endParaRPr lang="zh-TW" altLang="en-US" dirty="0"/>
          </a:p>
        </p:txBody>
      </p:sp>
      <p:cxnSp>
        <p:nvCxnSpPr>
          <p:cNvPr id="6" name="直線單箭頭接點 5"/>
          <p:cNvCxnSpPr/>
          <p:nvPr/>
        </p:nvCxnSpPr>
        <p:spPr>
          <a:xfrm>
            <a:off x="5072066" y="4286256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直線單箭頭接點 6"/>
          <p:cNvCxnSpPr/>
          <p:nvPr/>
        </p:nvCxnSpPr>
        <p:spPr>
          <a:xfrm>
            <a:off x="5072066" y="4500570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直線單箭頭接點 7"/>
          <p:cNvCxnSpPr/>
          <p:nvPr/>
        </p:nvCxnSpPr>
        <p:spPr>
          <a:xfrm>
            <a:off x="5000628" y="4714884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直線單箭頭接點 8"/>
          <p:cNvCxnSpPr/>
          <p:nvPr/>
        </p:nvCxnSpPr>
        <p:spPr>
          <a:xfrm>
            <a:off x="5072066" y="4143380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核能發電</a:t>
            </a:r>
            <a:endParaRPr lang="zh-TW" altLang="en-US" dirty="0"/>
          </a:p>
        </p:txBody>
      </p:sp>
      <p:pic>
        <p:nvPicPr>
          <p:cNvPr id="5" name="內容版面配置區 4" descr="1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785926"/>
            <a:ext cx="3413782" cy="2884886"/>
          </a:xfrm>
        </p:spPr>
      </p:pic>
      <p:sp>
        <p:nvSpPr>
          <p:cNvPr id="4" name="文字方塊 3"/>
          <p:cNvSpPr txBox="1"/>
          <p:nvPr/>
        </p:nvSpPr>
        <p:spPr>
          <a:xfrm>
            <a:off x="1071538" y="564357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hlinkClick r:id="rId3"/>
              </a:rPr>
              <a:t>核分裂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4714876" y="5786454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hlinkClick r:id="rId4"/>
              </a:rPr>
              <a:t>核電廠</a:t>
            </a:r>
            <a:endParaRPr lang="zh-TW" altLang="en-US" dirty="0"/>
          </a:p>
        </p:txBody>
      </p:sp>
      <p:pic>
        <p:nvPicPr>
          <p:cNvPr id="7" name="圖片 6" descr="31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71934" y="2214554"/>
            <a:ext cx="4561637" cy="2357454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核能發電</a:t>
            </a:r>
            <a:endParaRPr lang="zh-TW" altLang="en-US" dirty="0"/>
          </a:p>
        </p:txBody>
      </p:sp>
      <p:pic>
        <p:nvPicPr>
          <p:cNvPr id="4" name="內容版面配置區 3" descr="31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500174"/>
            <a:ext cx="6379216" cy="3296779"/>
          </a:xfrm>
        </p:spPr>
      </p:pic>
      <p:sp>
        <p:nvSpPr>
          <p:cNvPr id="6" name="文字方塊 5"/>
          <p:cNvSpPr txBox="1"/>
          <p:nvPr/>
        </p:nvSpPr>
        <p:spPr>
          <a:xfrm>
            <a:off x="1571604" y="5429264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hlinkClick r:id="rId3"/>
              </a:rPr>
              <a:t>影片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自製簡易發電機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>
                <a:hlinkClick r:id="rId2"/>
              </a:rPr>
              <a:t>發電機</a:t>
            </a:r>
            <a:endParaRPr lang="zh-TW" altLang="en-US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冷次定律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在環圈導體左邊的一塊永久磁鐵，其指北極指向環圈。假若，將磁鐵往環圈方向推進，則從磁鐵往環圈看，感應電流會呈逆時針方向。</a:t>
            </a:r>
            <a:endParaRPr lang="zh-TW" altLang="en-US" dirty="0"/>
          </a:p>
        </p:txBody>
      </p:sp>
      <p:pic>
        <p:nvPicPr>
          <p:cNvPr id="4" name="圖片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3571876"/>
            <a:ext cx="4190995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3786190"/>
            <a:ext cx="367012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冷次定律</a:t>
            </a:r>
            <a:r>
              <a:rPr lang="en-US" altLang="zh-TW" sz="3000" dirty="0" smtClean="0"/>
              <a:t>(</a:t>
            </a:r>
            <a:r>
              <a:rPr lang="zh-TW" altLang="en-US" sz="3000" dirty="0" smtClean="0"/>
              <a:t>因里希</a:t>
            </a:r>
            <a:r>
              <a:rPr lang="en-US" altLang="zh-TW" sz="3000" dirty="0" smtClean="0"/>
              <a:t>•</a:t>
            </a:r>
            <a:r>
              <a:rPr lang="zh-TW" altLang="en-US" sz="3000" dirty="0" smtClean="0"/>
              <a:t>冷次</a:t>
            </a:r>
            <a:r>
              <a:rPr lang="en-US" altLang="zh-TW" sz="3000" dirty="0" smtClean="0"/>
              <a:t>)</a:t>
            </a:r>
            <a:endParaRPr lang="zh-TW" altLang="en-US" sz="3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在電磁學裏，冷次定律能夠找到由電磁感應產生的電動勢和感應電流的方向。對於電磁感應所涉及的非保守力，這定律可以視為能量守恆定律的延伸。</a:t>
            </a:r>
            <a:endParaRPr lang="en-US" altLang="zh-TW" dirty="0" smtClean="0"/>
          </a:p>
          <a:p>
            <a:endParaRPr lang="zh-TW" alt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法拉第電磁感應定律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dirty="0" smtClean="0"/>
              <a:t>ε</a:t>
            </a:r>
            <a:r>
              <a:rPr lang="zh-TW" altLang="en-US" dirty="0" smtClean="0"/>
              <a:t>是單位為</a:t>
            </a:r>
            <a:r>
              <a:rPr lang="en-US" dirty="0" err="1" smtClean="0"/>
              <a:t>伏特</a:t>
            </a:r>
            <a:r>
              <a:rPr lang="zh-TW" altLang="en-US" dirty="0" smtClean="0"/>
              <a:t>的電動勢</a:t>
            </a:r>
          </a:p>
          <a:p>
            <a:r>
              <a:rPr lang="en-US" dirty="0" smtClean="0"/>
              <a:t>Φ</a:t>
            </a:r>
            <a:r>
              <a:rPr lang="en-US" baseline="-25000" dirty="0" smtClean="0"/>
              <a:t>B</a:t>
            </a:r>
            <a:r>
              <a:rPr lang="zh-TW" altLang="en-US" dirty="0" smtClean="0"/>
              <a:t>是單位為</a:t>
            </a:r>
            <a:r>
              <a:rPr lang="en-US" dirty="0" err="1" smtClean="0"/>
              <a:t>韋伯</a:t>
            </a:r>
            <a:r>
              <a:rPr lang="zh-TW" altLang="en-US" dirty="0" smtClean="0"/>
              <a:t>的磁通量</a:t>
            </a:r>
            <a:endParaRPr lang="en-US" altLang="zh-TW" dirty="0" smtClean="0"/>
          </a:p>
          <a:p>
            <a:r>
              <a:rPr lang="zh-TW" altLang="en-US" dirty="0" smtClean="0"/>
              <a:t>當</a:t>
            </a:r>
            <a:r>
              <a:rPr lang="en-US" dirty="0" err="1" smtClean="0"/>
              <a:t>Δt</a:t>
            </a:r>
            <a:r>
              <a:rPr lang="zh-TW" altLang="en-US" dirty="0" smtClean="0"/>
              <a:t>趨近於零時，此式表示瞬時感應電動勢，否則表示一段時間的平均感應電動勢。</a:t>
            </a:r>
            <a:endParaRPr lang="en-US" altLang="zh-TW" dirty="0" smtClean="0"/>
          </a:p>
          <a:p>
            <a:r>
              <a:rPr lang="en-US" altLang="zh-TW" dirty="0" smtClean="0"/>
              <a:t>N</a:t>
            </a:r>
            <a:r>
              <a:rPr lang="zh-TW" altLang="en-US" dirty="0" smtClean="0"/>
              <a:t>是線圈數</a:t>
            </a:r>
            <a:endParaRPr lang="zh-TW" alt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400" b="0" i="0" u="none" strike="noStrike" cap="none" normalizeH="0" baseline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標楷體" pitchFamily="65" charset="-120"/>
                <a:cs typeface="Arial" pitchFamily="34" charset="0"/>
              </a:rPr>
              <a:t> 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57200" y="769938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3925" y="1484784"/>
            <a:ext cx="3356027" cy="1887127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731838" y="1044575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發電機結構</a:t>
            </a:r>
            <a:r>
              <a:rPr lang="en-US" altLang="zh-TW" dirty="0" smtClean="0"/>
              <a:t>(</a:t>
            </a:r>
            <a:r>
              <a:rPr lang="zh-TW" altLang="en-US" dirty="0" smtClean="0"/>
              <a:t>一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迴路動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磁鐵不動</a:t>
            </a:r>
            <a:endParaRPr lang="zh-TW" altLang="en-US" dirty="0"/>
          </a:p>
        </p:txBody>
      </p:sp>
      <p:pic>
        <p:nvPicPr>
          <p:cNvPr id="4" name="圖片 3" descr="http://macao.communications.museum/images/exhibits/2_4_1_3_chi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1785926"/>
            <a:ext cx="6500858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49397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發電結構</a:t>
            </a:r>
            <a:r>
              <a:rPr lang="en-US" altLang="zh-TW" dirty="0" smtClean="0"/>
              <a:t>(</a:t>
            </a:r>
            <a:r>
              <a:rPr lang="zh-TW" altLang="en-US" dirty="0" smtClean="0"/>
              <a:t>二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738439"/>
            <a:ext cx="7329510" cy="3048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直線單箭頭接點 5"/>
          <p:cNvCxnSpPr/>
          <p:nvPr/>
        </p:nvCxnSpPr>
        <p:spPr>
          <a:xfrm rot="5400000" flipH="1" flipV="1">
            <a:off x="3286116" y="2428868"/>
            <a:ext cx="57150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字方塊 6"/>
          <p:cNvSpPr txBox="1"/>
          <p:nvPr/>
        </p:nvSpPr>
        <p:spPr>
          <a:xfrm>
            <a:off x="3143240" y="185736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線圈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4500562" y="1500174"/>
            <a:ext cx="3500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zh-TW" altLang="en-US" dirty="0" smtClean="0"/>
              <a:t>迴路不動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磁鐵動</a:t>
            </a:r>
          </a:p>
        </p:txBody>
      </p:sp>
    </p:spTree>
    <p:extLst>
      <p:ext uri="{BB962C8B-B14F-4D97-AF65-F5344CB8AC3E}">
        <p14:creationId xmlns:p14="http://schemas.microsoft.com/office/powerpoint/2010/main" xmlns="" val="615456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台灣目前發電法</a:t>
            </a:r>
            <a:endParaRPr lang="zh-TW" altLang="en-US" dirty="0"/>
          </a:p>
        </p:txBody>
      </p:sp>
      <p:pic>
        <p:nvPicPr>
          <p:cNvPr id="5" name="圖片 4" descr="450px-台灣發電量佔比圖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52816"/>
            <a:ext cx="6929486" cy="56051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台灣主要的發電方法</a:t>
            </a:r>
            <a:r>
              <a:rPr lang="zh-TW" altLang="en-US" sz="3200" dirty="0" smtClean="0"/>
              <a:t>第一名火力發電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火力發電過程</a:t>
            </a:r>
            <a:r>
              <a:rPr lang="en-US" altLang="zh-TW" dirty="0" smtClean="0"/>
              <a:t>(</a:t>
            </a:r>
            <a:r>
              <a:rPr lang="zh-TW" altLang="en-US" dirty="0" smtClean="0"/>
              <a:t>外燃機</a:t>
            </a:r>
            <a:r>
              <a:rPr lang="en-US" altLang="zh-TW" dirty="0" smtClean="0"/>
              <a:t>)</a:t>
            </a:r>
          </a:p>
          <a:p>
            <a:pPr>
              <a:buNone/>
            </a:pPr>
            <a:r>
              <a:rPr lang="zh-TW" altLang="en-US" dirty="0" smtClean="0"/>
              <a:t>利用燃燒煤炭、石油、液化天然瓦斯等燃料所產生的熱能，讓水受熱而成為蒸汽，在不斷受熱下，使水變成高壓高溫的蒸汽，然後運用此高溫高壓蒸汽的能量，推動汽輪機運轉帶動發電機發電。</a:t>
            </a: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2483</TotalTime>
  <Words>706</Words>
  <Application>Microsoft Office PowerPoint</Application>
  <PresentationFormat>如螢幕大小 (4:3)</PresentationFormat>
  <Paragraphs>70</Paragraphs>
  <Slides>22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Office 佈景主題</vt:lpstr>
      <vt:lpstr>發電</vt:lpstr>
      <vt:lpstr>電磁感應</vt:lpstr>
      <vt:lpstr>冷次定律</vt:lpstr>
      <vt:lpstr>冷次定律(因里希•冷次)</vt:lpstr>
      <vt:lpstr>法拉第電磁感應定律</vt:lpstr>
      <vt:lpstr>發電機結構(一)</vt:lpstr>
      <vt:lpstr>發電結構(二)</vt:lpstr>
      <vt:lpstr>台灣目前發電法</vt:lpstr>
      <vt:lpstr>台灣主要的發電方法第一名火力發電</vt:lpstr>
      <vt:lpstr>火力發電(內燃機)</vt:lpstr>
      <vt:lpstr>火力發電(發電機)</vt:lpstr>
      <vt:lpstr>目前為世界最大的燃煤火力發電廠</vt:lpstr>
      <vt:lpstr>火力發電</vt:lpstr>
      <vt:lpstr>台灣主要的發電方法第二名</vt:lpstr>
      <vt:lpstr>水力發電</vt:lpstr>
      <vt:lpstr>水力發電</vt:lpstr>
      <vt:lpstr>水力發電</vt:lpstr>
      <vt:lpstr>台灣主要的發電方法</vt:lpstr>
      <vt:lpstr>核能發電</vt:lpstr>
      <vt:lpstr>核能發電</vt:lpstr>
      <vt:lpstr>核能發電</vt:lpstr>
      <vt:lpstr>自製簡易發電機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發電</dc:title>
  <dc:creator>莊坤霖</dc:creator>
  <cp:lastModifiedBy>莊坤霖</cp:lastModifiedBy>
  <cp:revision>167</cp:revision>
  <dcterms:created xsi:type="dcterms:W3CDTF">2016-07-30T06:38:37Z</dcterms:created>
  <dcterms:modified xsi:type="dcterms:W3CDTF">2016-11-03T12:41:52Z</dcterms:modified>
</cp:coreProperties>
</file>