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4" r:id="rId3"/>
    <p:sldId id="257" r:id="rId4"/>
    <p:sldId id="269" r:id="rId5"/>
    <p:sldId id="268" r:id="rId6"/>
    <p:sldId id="259" r:id="rId7"/>
    <p:sldId id="260" r:id="rId8"/>
    <p:sldId id="285" r:id="rId9"/>
    <p:sldId id="261" r:id="rId10"/>
    <p:sldId id="263" r:id="rId11"/>
    <p:sldId id="264" r:id="rId12"/>
    <p:sldId id="266" r:id="rId13"/>
    <p:sldId id="267" r:id="rId14"/>
    <p:sldId id="265" r:id="rId15"/>
    <p:sldId id="262" r:id="rId16"/>
    <p:sldId id="271" r:id="rId17"/>
    <p:sldId id="272" r:id="rId18"/>
    <p:sldId id="274" r:id="rId19"/>
    <p:sldId id="275" r:id="rId20"/>
    <p:sldId id="277" r:id="rId21"/>
    <p:sldId id="276" r:id="rId22"/>
    <p:sldId id="270" r:id="rId23"/>
    <p:sldId id="281" r:id="rId24"/>
    <p:sldId id="273" r:id="rId25"/>
    <p:sldId id="282" r:id="rId26"/>
    <p:sldId id="279" r:id="rId27"/>
    <p:sldId id="278" r:id="rId28"/>
    <p:sldId id="280" r:id="rId29"/>
    <p:sldId id="283" r:id="rId3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預設章節" id="{CAA14A53-90F2-435C-B258-A2F504169956}">
          <p14:sldIdLst>
            <p14:sldId id="256"/>
            <p14:sldId id="284"/>
            <p14:sldId id="257"/>
            <p14:sldId id="269"/>
            <p14:sldId id="268"/>
            <p14:sldId id="259"/>
            <p14:sldId id="260"/>
            <p14:sldId id="285"/>
            <p14:sldId id="261"/>
            <p14:sldId id="263"/>
            <p14:sldId id="264"/>
            <p14:sldId id="266"/>
            <p14:sldId id="267"/>
            <p14:sldId id="265"/>
            <p14:sldId id="262"/>
            <p14:sldId id="271"/>
            <p14:sldId id="272"/>
            <p14:sldId id="274"/>
            <p14:sldId id="275"/>
            <p14:sldId id="277"/>
            <p14:sldId id="276"/>
          </p14:sldIdLst>
        </p14:section>
        <p14:section name="未命名的章節" id="{45C6026D-4314-451D-AEE8-552A2F30BC43}">
          <p14:sldIdLst>
            <p14:sldId id="270"/>
            <p14:sldId id="281"/>
            <p14:sldId id="273"/>
            <p14:sldId id="282"/>
            <p14:sldId id="279"/>
            <p14:sldId id="278"/>
            <p14:sldId id="280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802" y="-9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TW" alt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2016/12/1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6477000" cy="1828800"/>
          </a:xfrm>
        </p:spPr>
        <p:txBody>
          <a:bodyPr>
            <a:normAutofit/>
          </a:bodyPr>
          <a:lstStyle/>
          <a:p>
            <a:r>
              <a:rPr lang="zh-TW" altLang="en-US" sz="9600" dirty="0" smtClean="0"/>
              <a:t>單車</a:t>
            </a:r>
            <a:endParaRPr lang="zh-TW" altLang="en-US" sz="9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TW" altLang="en-US" dirty="0" smtClean="0"/>
              <a:t>李哲寬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565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/>
              <a:t>鐵人三項車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zh-TW" altLang="en-US" sz="3600" dirty="0"/>
              <a:t>說明 </a:t>
            </a:r>
            <a:endParaRPr lang="en-US" altLang="zh-TW" sz="3600" dirty="0"/>
          </a:p>
          <a:p>
            <a:pPr lvl="1"/>
            <a:r>
              <a:rPr lang="zh-TW" altLang="en-US" sz="2800" dirty="0" smtClean="0"/>
              <a:t>俗稱</a:t>
            </a:r>
            <a:r>
              <a:rPr lang="zh-TW" altLang="en-US" sz="2800" dirty="0"/>
              <a:t>的三鐵</a:t>
            </a:r>
            <a:r>
              <a:rPr lang="zh-TW" altLang="en-US" sz="2800" dirty="0" smtClean="0"/>
              <a:t>車</a:t>
            </a:r>
            <a:r>
              <a:rPr lang="zh-TW" altLang="en-US" sz="2800" dirty="0"/>
              <a:t>，</a:t>
            </a:r>
            <a:r>
              <a:rPr lang="zh-TW" altLang="en-US" sz="2800" dirty="0" smtClean="0"/>
              <a:t>為</a:t>
            </a:r>
            <a:r>
              <a:rPr lang="zh-TW" altLang="en-US" sz="2800" dirty="0"/>
              <a:t>鐵人三項因應而生的車</a:t>
            </a:r>
            <a:r>
              <a:rPr lang="zh-TW" altLang="en-US" sz="2800" dirty="0" smtClean="0"/>
              <a:t>種</a:t>
            </a:r>
            <a:endParaRPr lang="en-US" altLang="zh-TW" sz="2800" dirty="0" smtClean="0"/>
          </a:p>
          <a:p>
            <a:pPr lvl="1"/>
            <a:r>
              <a:rPr lang="zh-TW" altLang="en-US" sz="2800" dirty="0" smtClean="0"/>
              <a:t>考量</a:t>
            </a:r>
            <a:r>
              <a:rPr lang="zh-TW" altLang="en-US" sz="2800" dirty="0"/>
              <a:t>到選手在騎乘後要繼續進行跑步</a:t>
            </a:r>
            <a:r>
              <a:rPr lang="zh-TW" altLang="en-US" sz="2800" dirty="0" smtClean="0"/>
              <a:t>，以降低</a:t>
            </a:r>
            <a:r>
              <a:rPr lang="zh-TW" altLang="en-US" sz="2800" dirty="0"/>
              <a:t>風阻的設計讓選手能獲得較</a:t>
            </a:r>
            <a:r>
              <a:rPr lang="zh-TW" altLang="en-US" sz="2800" dirty="0" smtClean="0"/>
              <a:t>舒適</a:t>
            </a:r>
            <a:r>
              <a:rPr lang="zh-TW" altLang="en-US" sz="2800" dirty="0"/>
              <a:t>的騎乘姿勢，使得呼吸順暢、腿部肌群不</a:t>
            </a:r>
            <a:r>
              <a:rPr lang="zh-TW" altLang="en-US" sz="2800" dirty="0" smtClean="0"/>
              <a:t>緊繃</a:t>
            </a:r>
            <a:r>
              <a:rPr lang="zh-TW" altLang="en-US" sz="2800" dirty="0"/>
              <a:t>，</a:t>
            </a:r>
            <a:r>
              <a:rPr lang="zh-TW" altLang="en-US" sz="2800" dirty="0" smtClean="0"/>
              <a:t>有利於騎車和</a:t>
            </a:r>
            <a:r>
              <a:rPr lang="zh-TW" altLang="en-US" sz="2800" dirty="0"/>
              <a:t>跑的轉換，也較為省力。</a:t>
            </a:r>
          </a:p>
        </p:txBody>
      </p:sp>
    </p:spTree>
    <p:extLst>
      <p:ext uri="{BB962C8B-B14F-4D97-AF65-F5344CB8AC3E}">
        <p14:creationId xmlns:p14="http://schemas.microsoft.com/office/powerpoint/2010/main" xmlns="" val="17109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/>
              <a:t>鐵人三項車</a:t>
            </a: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1628800"/>
            <a:ext cx="5001323" cy="2762636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6469" y="3500854"/>
            <a:ext cx="4848200" cy="303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529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/>
              <a:t>場地車</a:t>
            </a:r>
            <a:endParaRPr lang="en-US" altLang="zh-TW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規則</a:t>
            </a:r>
            <a:endParaRPr lang="en-US" altLang="zh-TW" sz="3600" dirty="0"/>
          </a:p>
          <a:p>
            <a:pPr lvl="1"/>
            <a:r>
              <a:rPr lang="zh-TW" altLang="en-US" sz="2800" dirty="0" smtClean="0"/>
              <a:t>是</a:t>
            </a:r>
            <a:r>
              <a:rPr lang="zh-TW" altLang="en-US" sz="2800" dirty="0"/>
              <a:t>由兩個隊，每隊</a:t>
            </a:r>
            <a:r>
              <a:rPr lang="en-US" altLang="zh-TW" sz="2800" dirty="0"/>
              <a:t>4</a:t>
            </a:r>
            <a:r>
              <a:rPr lang="zh-TW" altLang="en-US" sz="2800" dirty="0"/>
              <a:t>名運動員，在跑道兩個直道相反方向起跑完成</a:t>
            </a:r>
            <a:r>
              <a:rPr lang="en-US" altLang="zh-TW" sz="2800" dirty="0"/>
              <a:t>4</a:t>
            </a:r>
            <a:r>
              <a:rPr lang="zh-TW" altLang="en-US" sz="2800" dirty="0"/>
              <a:t>公里的比賽。比賽以每隊第三名選手的前輪到達終點的瞬間記取成績。每個隊的成績和排名將以該隊第三名選手</a:t>
            </a:r>
            <a:r>
              <a:rPr lang="zh-TW" altLang="en-US" sz="2800" dirty="0" smtClean="0"/>
              <a:t>到達終點</a:t>
            </a:r>
            <a:r>
              <a:rPr lang="zh-TW" altLang="en-US" sz="2800" dirty="0"/>
              <a:t>的成績計算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3600" dirty="0" smtClean="0"/>
              <a:t>距離</a:t>
            </a:r>
            <a:endParaRPr lang="en-US" altLang="zh-TW" sz="3600" dirty="0" smtClean="0"/>
          </a:p>
          <a:p>
            <a:pPr lvl="1"/>
            <a:r>
              <a:rPr lang="zh-TW" altLang="en-US" sz="2800" dirty="0" smtClean="0"/>
              <a:t>男生</a:t>
            </a:r>
            <a:r>
              <a:rPr lang="en-US" altLang="zh-TW" sz="2800" dirty="0" smtClean="0"/>
              <a:t>40KM</a:t>
            </a:r>
            <a:r>
              <a:rPr lang="zh-TW" altLang="en-US" sz="2800" dirty="0" smtClean="0"/>
              <a:t>，</a:t>
            </a:r>
            <a:r>
              <a:rPr lang="zh-TW" altLang="en-US" sz="2800" dirty="0"/>
              <a:t>女生</a:t>
            </a:r>
            <a:r>
              <a:rPr lang="zh-TW" altLang="en-US" sz="2800" dirty="0" smtClean="0"/>
              <a:t>：</a:t>
            </a:r>
            <a:r>
              <a:rPr lang="en-US" altLang="zh-TW" sz="2800" dirty="0" smtClean="0"/>
              <a:t>25KM</a:t>
            </a:r>
          </a:p>
        </p:txBody>
      </p:sp>
    </p:spTree>
    <p:extLst>
      <p:ext uri="{BB962C8B-B14F-4D97-AF65-F5344CB8AC3E}">
        <p14:creationId xmlns:p14="http://schemas.microsoft.com/office/powerpoint/2010/main" xmlns="" val="21002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 smtClean="0"/>
              <a:t>場地車</a:t>
            </a:r>
            <a:endParaRPr lang="zh-TW" altLang="en-US" sz="6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916832"/>
            <a:ext cx="2376264" cy="326736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2708920"/>
            <a:ext cx="5545325" cy="36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523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/>
              <a:t>極限</a:t>
            </a:r>
            <a:r>
              <a:rPr lang="zh-TW" altLang="en-US" sz="6000" dirty="0" smtClean="0"/>
              <a:t>單車</a:t>
            </a:r>
            <a:r>
              <a:rPr lang="en-US" altLang="zh-TW" sz="6000" dirty="0" smtClean="0"/>
              <a:t>(BMX</a:t>
            </a:r>
            <a:r>
              <a:rPr lang="en-US" altLang="zh-TW" sz="6000" dirty="0"/>
              <a:t>)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/>
              <a:t>正規</a:t>
            </a:r>
            <a:r>
              <a:rPr lang="en-US" altLang="zh-TW" sz="3200" dirty="0"/>
              <a:t>BMX</a:t>
            </a:r>
            <a:r>
              <a:rPr lang="zh-TW" altLang="en-US" sz="3200" dirty="0"/>
              <a:t>車款以</a:t>
            </a:r>
            <a:r>
              <a:rPr lang="en-US" altLang="zh-TW" sz="3200" dirty="0"/>
              <a:t>20</a:t>
            </a:r>
            <a:r>
              <a:rPr lang="zh-TW" altLang="en-US" sz="3200" dirty="0"/>
              <a:t>寸為主，火箭砲與煞車等配備，會依招式的需求裝</a:t>
            </a:r>
            <a:r>
              <a:rPr lang="zh-TW" altLang="en-US" sz="3200" dirty="0" smtClean="0"/>
              <a:t>設</a:t>
            </a:r>
            <a:endParaRPr lang="zh-TW" altLang="en-US" sz="32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708920"/>
            <a:ext cx="4680520" cy="3926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85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/>
              <a:t>通勤代步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摺疊</a:t>
            </a:r>
            <a:r>
              <a:rPr lang="zh-TW" altLang="en-US" sz="4400" dirty="0" smtClean="0"/>
              <a:t>車</a:t>
            </a:r>
            <a:endParaRPr lang="en-US" altLang="zh-TW" sz="4400" dirty="0" smtClean="0"/>
          </a:p>
          <a:p>
            <a:r>
              <a:rPr lang="zh-TW" altLang="en-US" sz="4400" dirty="0"/>
              <a:t>淑女</a:t>
            </a:r>
            <a:r>
              <a:rPr lang="zh-TW" altLang="en-US" sz="4400" dirty="0" smtClean="0"/>
              <a:t>車</a:t>
            </a:r>
            <a:r>
              <a:rPr lang="en-US" altLang="zh-TW" sz="4400" dirty="0" smtClean="0"/>
              <a:t>(U-bike)</a:t>
            </a:r>
            <a:endParaRPr lang="en-US" altLang="zh-TW" sz="4400" dirty="0"/>
          </a:p>
          <a:p>
            <a:r>
              <a:rPr lang="zh-TW" altLang="en-US" sz="4400" dirty="0" smtClean="0"/>
              <a:t>小徑</a:t>
            </a:r>
            <a:r>
              <a:rPr lang="zh-TW" altLang="en-US" sz="4400" dirty="0"/>
              <a:t>車</a:t>
            </a:r>
          </a:p>
        </p:txBody>
      </p:sp>
    </p:spTree>
    <p:extLst>
      <p:ext uri="{BB962C8B-B14F-4D97-AF65-F5344CB8AC3E}">
        <p14:creationId xmlns:p14="http://schemas.microsoft.com/office/powerpoint/2010/main" xmlns="" val="19666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/>
              <a:t>摺疊車</a:t>
            </a:r>
            <a:endParaRPr lang="en-US" altLang="zh-TW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zh-TW" altLang="en-US" sz="3600" dirty="0"/>
              <a:t>說明</a:t>
            </a:r>
            <a:endParaRPr lang="en-US" altLang="zh-TW" sz="3600" dirty="0"/>
          </a:p>
          <a:p>
            <a:pPr lvl="1"/>
            <a:r>
              <a:rPr lang="zh-TW" altLang="en-US" sz="2800" dirty="0" smtClean="0"/>
              <a:t>便於</a:t>
            </a:r>
            <a:r>
              <a:rPr lang="zh-TW" altLang="en-US" sz="2800" dirty="0"/>
              <a:t>攜帶的折疊設計，適合市區騎乘或搭配其他交通工具移動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3600" dirty="0" smtClean="0"/>
              <a:t>優點</a:t>
            </a:r>
            <a:endParaRPr lang="en-US" altLang="zh-TW" sz="3600" dirty="0"/>
          </a:p>
          <a:p>
            <a:pPr lvl="1"/>
            <a:r>
              <a:rPr lang="zh-TW" altLang="en-US" sz="2800" dirty="0" smtClean="0"/>
              <a:t>便收納，因為折疊後體積小放在轎車上也很方便 </a:t>
            </a:r>
            <a:endParaRPr lang="en-US" altLang="zh-TW" sz="2800" dirty="0" smtClean="0"/>
          </a:p>
          <a:p>
            <a:r>
              <a:rPr lang="zh-TW" altLang="en-US" sz="3600" dirty="0" smtClean="0"/>
              <a:t>缺點</a:t>
            </a:r>
            <a:endParaRPr lang="en-US" altLang="zh-TW" sz="3600" dirty="0" smtClean="0"/>
          </a:p>
          <a:p>
            <a:pPr lvl="1"/>
            <a:r>
              <a:rPr lang="zh-TW" altLang="en-US" sz="2800" dirty="0" smtClean="0"/>
              <a:t>速度有限，施力困難，車架較脆弱</a:t>
            </a:r>
            <a:endParaRPr lang="en-US" altLang="zh-TW" sz="2800" dirty="0" smtClean="0"/>
          </a:p>
          <a:p>
            <a:pPr marL="0" indent="0">
              <a:buNone/>
            </a:pP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77307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/>
              <a:t>摺疊車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4" y="1556792"/>
            <a:ext cx="4677428" cy="2876951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3443808"/>
            <a:ext cx="4372744" cy="308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871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/>
              <a:t>淑女車</a:t>
            </a:r>
            <a:r>
              <a:rPr lang="en-US" altLang="zh-TW" sz="6000" dirty="0"/>
              <a:t>(U-bike)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zh-TW" altLang="en-US" sz="3600" dirty="0"/>
              <a:t>說明</a:t>
            </a:r>
            <a:endParaRPr lang="en-US" altLang="zh-TW" sz="3600" dirty="0"/>
          </a:p>
          <a:p>
            <a:pPr lvl="1"/>
            <a:r>
              <a:rPr lang="zh-TW" altLang="en-US" sz="2800" dirty="0" smtClean="0"/>
              <a:t>通常沒有變速</a:t>
            </a:r>
            <a:r>
              <a:rPr lang="zh-TW" altLang="en-US" sz="2800" dirty="0"/>
              <a:t>功能，或變速段數較少。多</a:t>
            </a:r>
            <a:r>
              <a:rPr lang="zh-TW" altLang="en-US" sz="2800" dirty="0" smtClean="0"/>
              <a:t>附菜籃</a:t>
            </a:r>
            <a:r>
              <a:rPr lang="zh-TW" altLang="en-US" sz="2800" dirty="0"/>
              <a:t>可</a:t>
            </a:r>
            <a:r>
              <a:rPr lang="zh-TW" altLang="en-US" sz="2800" dirty="0" smtClean="0"/>
              <a:t>載東西，相當便於</a:t>
            </a:r>
            <a:r>
              <a:rPr lang="zh-TW" altLang="en-US" sz="2800" dirty="0"/>
              <a:t>日常生活運用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3600" dirty="0" smtClean="0"/>
              <a:t>優點</a:t>
            </a:r>
            <a:endParaRPr lang="en-US" altLang="zh-TW" sz="3600" dirty="0"/>
          </a:p>
          <a:p>
            <a:pPr lvl="1"/>
            <a:r>
              <a:rPr lang="zh-TW" altLang="en-US" sz="2800" dirty="0" smtClean="0"/>
              <a:t>結構簡單，好操作，可以載東西</a:t>
            </a:r>
            <a:endParaRPr lang="en-US" altLang="zh-TW" sz="2800" dirty="0" smtClean="0"/>
          </a:p>
          <a:p>
            <a:r>
              <a:rPr lang="zh-TW" altLang="en-US" sz="3600" dirty="0" smtClean="0"/>
              <a:t>缺點</a:t>
            </a:r>
            <a:endParaRPr lang="en-US" altLang="zh-TW" sz="3600" dirty="0"/>
          </a:p>
          <a:p>
            <a:pPr lvl="1"/>
            <a:r>
              <a:rPr lang="zh-TW" altLang="en-US" sz="2800" dirty="0" smtClean="0"/>
              <a:t>沒變速所以上坡累，速度慢費力</a:t>
            </a:r>
            <a:endParaRPr lang="en-US" altLang="zh-TW" sz="2800" dirty="0"/>
          </a:p>
          <a:p>
            <a:endParaRPr lang="en-US" altLang="zh-TW" sz="4400" dirty="0"/>
          </a:p>
        </p:txBody>
      </p:sp>
    </p:spTree>
    <p:extLst>
      <p:ext uri="{BB962C8B-B14F-4D97-AF65-F5344CB8AC3E}">
        <p14:creationId xmlns:p14="http://schemas.microsoft.com/office/powerpoint/2010/main" xmlns="" val="390624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/>
              <a:t>淑女車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96952"/>
            <a:ext cx="5148064" cy="3861048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628799"/>
            <a:ext cx="3998630" cy="2668151"/>
          </a:xfrm>
        </p:spPr>
      </p:pic>
    </p:spTree>
    <p:extLst>
      <p:ext uri="{BB962C8B-B14F-4D97-AF65-F5344CB8AC3E}">
        <p14:creationId xmlns:p14="http://schemas.microsoft.com/office/powerpoint/2010/main" xmlns="" val="309512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/>
              <a:t>輪胎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79832" cy="4997152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胎壓高的輪胎</a:t>
            </a:r>
            <a:r>
              <a:rPr lang="zh-TW" altLang="en-US" dirty="0" smtClean="0"/>
              <a:t>，當然</a:t>
            </a:r>
            <a:r>
              <a:rPr lang="zh-TW" altLang="en-US" dirty="0"/>
              <a:t>在胎的編織要越強</a:t>
            </a:r>
            <a:r>
              <a:rPr lang="en-US" altLang="zh-TW" dirty="0"/>
              <a:t>,</a:t>
            </a:r>
            <a:r>
              <a:rPr lang="zh-TW" altLang="en-US" dirty="0"/>
              <a:t>壓力越高</a:t>
            </a:r>
            <a:r>
              <a:rPr lang="en-US" altLang="zh-TW" dirty="0"/>
              <a:t>,</a:t>
            </a:r>
            <a:r>
              <a:rPr lang="zh-TW" altLang="en-US" dirty="0"/>
              <a:t>路感越清析</a:t>
            </a:r>
            <a:r>
              <a:rPr lang="en-US" altLang="zh-TW" dirty="0"/>
              <a:t>,</a:t>
            </a:r>
            <a:r>
              <a:rPr lang="zh-TW" altLang="en-US" dirty="0"/>
              <a:t>滾動阻力也越小</a:t>
            </a:r>
            <a:r>
              <a:rPr lang="en-US" altLang="zh-TW" dirty="0" smtClean="0"/>
              <a:t>!</a:t>
            </a:r>
          </a:p>
          <a:p>
            <a:r>
              <a:rPr lang="zh-TW" altLang="en-US" sz="3200" dirty="0"/>
              <a:t>胎壓低的輪胎</a:t>
            </a:r>
            <a:r>
              <a:rPr lang="zh-TW" altLang="en-US" dirty="0"/>
              <a:t>，韌性要夠</a:t>
            </a:r>
            <a:r>
              <a:rPr lang="en-US" altLang="zh-TW" dirty="0"/>
              <a:t>,</a:t>
            </a:r>
            <a:r>
              <a:rPr lang="zh-TW" altLang="en-US" dirty="0"/>
              <a:t>低壓胎也多半是胖胖胎</a:t>
            </a:r>
            <a:r>
              <a:rPr lang="en-US" altLang="zh-TW" dirty="0"/>
              <a:t>,</a:t>
            </a:r>
            <a:r>
              <a:rPr lang="zh-TW" altLang="en-US" dirty="0"/>
              <a:t>低壓能提供更大的地面接觸面積</a:t>
            </a:r>
            <a:r>
              <a:rPr lang="en-US" altLang="zh-TW" dirty="0"/>
              <a:t>,</a:t>
            </a:r>
            <a:r>
              <a:rPr lang="zh-TW" altLang="en-US" dirty="0"/>
              <a:t>提高抓地力</a:t>
            </a:r>
            <a:r>
              <a:rPr lang="en-US" altLang="zh-TW" dirty="0"/>
              <a:t>!</a:t>
            </a:r>
            <a:endParaRPr lang="zh-TW" altLang="en-US" dirty="0"/>
          </a:p>
          <a:p>
            <a:pPr marL="0" indent="0">
              <a:buNone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45646"/>
            <a:ext cx="3384376" cy="2900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44318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/>
              <a:t>小徑車</a:t>
            </a:r>
            <a:endParaRPr lang="en-US" altLang="zh-TW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zh-TW" altLang="en-US" sz="3600" dirty="0"/>
              <a:t>說明</a:t>
            </a:r>
            <a:endParaRPr lang="en-US" altLang="zh-TW" sz="3600" dirty="0"/>
          </a:p>
          <a:p>
            <a:pPr lvl="1"/>
            <a:r>
              <a:rPr lang="zh-TW" altLang="en-US" sz="2800" dirty="0" smtClean="0"/>
              <a:t>輪</a:t>
            </a:r>
            <a:r>
              <a:rPr lang="zh-TW" altLang="en-US" sz="2800" dirty="0"/>
              <a:t>徑較小，與摺疊車最大差異在於車身構造無摺疊設計，可保持車架之完整性，故鋼性普遍較摺疊車佳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r>
              <a:rPr lang="zh-TW" altLang="en-US" sz="3600" dirty="0" smtClean="0"/>
              <a:t>優點</a:t>
            </a:r>
            <a:endParaRPr lang="en-US" altLang="zh-TW" sz="3600" dirty="0"/>
          </a:p>
          <a:p>
            <a:pPr lvl="1"/>
            <a:r>
              <a:rPr lang="zh-TW" altLang="en-US" sz="2800" dirty="0" smtClean="0"/>
              <a:t>起步快，輪徑小好轉彎，機動性高</a:t>
            </a:r>
            <a:endParaRPr lang="en-US" altLang="zh-TW" sz="2800" dirty="0" smtClean="0"/>
          </a:p>
          <a:p>
            <a:r>
              <a:rPr lang="zh-TW" altLang="en-US" sz="3600" dirty="0" smtClean="0"/>
              <a:t>缺點</a:t>
            </a:r>
            <a:endParaRPr lang="en-US" altLang="zh-TW" sz="3600" dirty="0"/>
          </a:p>
          <a:p>
            <a:pPr lvl="1"/>
            <a:r>
              <a:rPr lang="zh-TW" altLang="en-US" sz="2800" dirty="0" smtClean="0"/>
              <a:t>不易維持高速</a:t>
            </a:r>
            <a:endParaRPr lang="en-US" altLang="zh-TW" sz="2800" dirty="0" smtClean="0"/>
          </a:p>
          <a:p>
            <a:endParaRPr lang="zh-TW" altLang="en-US" sz="3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57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/>
              <a:t>小徑</a:t>
            </a:r>
            <a:r>
              <a:rPr lang="zh-TW" altLang="en-US" sz="6000" dirty="0" smtClean="0"/>
              <a:t>車</a:t>
            </a:r>
            <a:endParaRPr lang="zh-TW" altLang="en-US" sz="6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628800"/>
            <a:ext cx="3517503" cy="351750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48977"/>
            <a:ext cx="5112568" cy="341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398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/>
              <a:t>其他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童車</a:t>
            </a:r>
            <a:endParaRPr lang="en-US" altLang="zh-TW" sz="4400" dirty="0"/>
          </a:p>
          <a:p>
            <a:r>
              <a:rPr lang="zh-TW" altLang="en-US" sz="4400" dirty="0"/>
              <a:t>斜躺</a:t>
            </a:r>
            <a:r>
              <a:rPr lang="zh-TW" altLang="en-US" sz="4400" dirty="0" smtClean="0"/>
              <a:t>腳踏車</a:t>
            </a:r>
            <a:endParaRPr lang="en-US" altLang="zh-TW" sz="4400" dirty="0" smtClean="0"/>
          </a:p>
          <a:p>
            <a:r>
              <a:rPr lang="zh-TW" altLang="en-US" sz="4400" dirty="0" smtClean="0"/>
              <a:t>手搖車</a:t>
            </a:r>
            <a:endParaRPr lang="en-US" altLang="zh-TW" sz="4400" dirty="0" smtClean="0"/>
          </a:p>
          <a:p>
            <a:r>
              <a:rPr lang="zh-TW" altLang="en-US" sz="4400" dirty="0"/>
              <a:t>滑步車</a:t>
            </a:r>
          </a:p>
        </p:txBody>
      </p:sp>
    </p:spTree>
    <p:extLst>
      <p:ext uri="{BB962C8B-B14F-4D97-AF65-F5344CB8AC3E}">
        <p14:creationId xmlns:p14="http://schemas.microsoft.com/office/powerpoint/2010/main" xmlns="" val="203538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/>
              <a:t>童車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/>
          <a:lstStyle/>
          <a:p>
            <a:r>
              <a:rPr lang="zh-TW" altLang="en-US" sz="3600" dirty="0" smtClean="0"/>
              <a:t>說明</a:t>
            </a:r>
            <a:endParaRPr lang="en-US" altLang="zh-TW" sz="3600" dirty="0" smtClean="0"/>
          </a:p>
          <a:p>
            <a:pPr lvl="1"/>
            <a:r>
              <a:rPr lang="zh-TW" altLang="en-US" sz="2800" dirty="0" smtClean="0"/>
              <a:t>專為</a:t>
            </a:r>
            <a:r>
              <a:rPr lang="zh-TW" altLang="en-US" sz="2800" dirty="0"/>
              <a:t>兒童製作的車種，符合兒童的身型</a:t>
            </a:r>
            <a:r>
              <a:rPr lang="zh-TW" altLang="en-US" sz="2800" dirty="0" smtClean="0"/>
              <a:t>比例</a:t>
            </a:r>
            <a:endParaRPr lang="en-US" altLang="zh-TW" sz="2800" dirty="0" smtClean="0"/>
          </a:p>
          <a:p>
            <a:pPr marL="0" indent="0">
              <a:buNone/>
            </a:pPr>
            <a:endParaRPr lang="en-US" altLang="zh-TW" sz="3200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924944"/>
            <a:ext cx="5472608" cy="3634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/>
              <a:t>滑步車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141168"/>
          </a:xfrm>
        </p:spPr>
        <p:txBody>
          <a:bodyPr/>
          <a:lstStyle/>
          <a:p>
            <a:r>
              <a:rPr lang="zh-TW" altLang="en-US" sz="3600" dirty="0" smtClean="0"/>
              <a:t>說明</a:t>
            </a:r>
            <a:endParaRPr lang="en-US" altLang="zh-TW" sz="3600" dirty="0"/>
          </a:p>
          <a:p>
            <a:pPr lvl="1"/>
            <a:r>
              <a:rPr lang="zh-TW" altLang="en-US" sz="2800" dirty="0" smtClean="0"/>
              <a:t>讓小朋友學習腳踏車最好的工具</a:t>
            </a:r>
            <a:endParaRPr lang="en-US" altLang="zh-TW" sz="2800" dirty="0"/>
          </a:p>
          <a:p>
            <a:endParaRPr lang="en-US" altLang="zh-TW" sz="3200" dirty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780928"/>
            <a:ext cx="5688632" cy="387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587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/>
              <a:t>手搖車</a:t>
            </a:r>
            <a:endParaRPr lang="en-US" altLang="zh-TW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3600" dirty="0"/>
              <a:t>說明</a:t>
            </a:r>
            <a:endParaRPr lang="en-US" altLang="zh-TW" sz="3600" dirty="0"/>
          </a:p>
          <a:p>
            <a:pPr lvl="1"/>
            <a:r>
              <a:rPr lang="zh-TW" altLang="en-US" sz="2800" dirty="0" smtClean="0"/>
              <a:t>專門為身障者設計的車</a:t>
            </a:r>
            <a:endParaRPr lang="en-US" altLang="zh-TW" sz="28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761331"/>
            <a:ext cx="5220072" cy="39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69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/>
              <a:t>斜躺腳踏車</a:t>
            </a:r>
            <a:endParaRPr lang="en-US" altLang="zh-TW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3600" dirty="0" smtClean="0"/>
              <a:t>說明</a:t>
            </a:r>
            <a:endParaRPr lang="en-US" altLang="zh-TW" sz="3600" dirty="0" smtClean="0"/>
          </a:p>
          <a:p>
            <a:pPr lvl="1"/>
            <a:r>
              <a:rPr lang="zh-TW" altLang="en-US" sz="2800" dirty="0" smtClean="0"/>
              <a:t>採用</a:t>
            </a:r>
            <a:r>
              <a:rPr lang="zh-TW" altLang="en-US" sz="2800" dirty="0"/>
              <a:t>斜躺而非坐勢的設計，有較為舒適的</a:t>
            </a:r>
            <a:r>
              <a:rPr lang="zh-TW" altLang="en-US" sz="2800" dirty="0" smtClean="0"/>
              <a:t>座椅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2780928"/>
            <a:ext cx="6120680" cy="389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110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dirty="0"/>
              <a:t>女性專屬</a:t>
            </a:r>
            <a:r>
              <a:rPr lang="zh-TW" altLang="en-US" dirty="0" smtClean="0"/>
              <a:t>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1744216"/>
            <a:ext cx="8153400" cy="478112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900" dirty="0" smtClean="0"/>
              <a:t>說明</a:t>
            </a:r>
            <a:endParaRPr lang="en-US" altLang="zh-TW" sz="3900" dirty="0" smtClean="0"/>
          </a:p>
          <a:p>
            <a:pPr lvl="1"/>
            <a:r>
              <a:rPr lang="zh-TW" altLang="en-US" sz="3000" dirty="0" smtClean="0"/>
              <a:t>女性的體能</a:t>
            </a:r>
            <a:r>
              <a:rPr lang="zh-TW" altLang="en-US" sz="3000" dirty="0"/>
              <a:t>、生理</a:t>
            </a:r>
            <a:r>
              <a:rPr lang="zh-TW" altLang="en-US" sz="3000" dirty="0" smtClean="0"/>
              <a:t>構造、</a:t>
            </a:r>
            <a:r>
              <a:rPr lang="zh-TW" altLang="en-US" sz="3000" dirty="0"/>
              <a:t>機械性敏感度等等，相較於男性本就有很大的</a:t>
            </a:r>
            <a:r>
              <a:rPr lang="zh-TW" altLang="en-US" sz="3000" dirty="0" smtClean="0"/>
              <a:t>不同所以在腳踏車上面也會有專門為女生設計的車種</a:t>
            </a:r>
            <a:endParaRPr lang="en-US" altLang="zh-TW" sz="3000" dirty="0" smtClean="0"/>
          </a:p>
          <a:p>
            <a:endParaRPr lang="en-US" altLang="zh-TW" sz="2800" dirty="0" smtClean="0"/>
          </a:p>
          <a:p>
            <a:r>
              <a:rPr lang="zh-TW" altLang="en-US" sz="3900" dirty="0"/>
              <a:t>女性車和</a:t>
            </a:r>
            <a:r>
              <a:rPr lang="zh-TW" altLang="en-US" sz="3900" dirty="0" smtClean="0"/>
              <a:t>男性車有何不同？</a:t>
            </a:r>
            <a:endParaRPr lang="en-US" altLang="zh-TW" sz="3900" dirty="0" smtClean="0"/>
          </a:p>
          <a:p>
            <a:pPr marL="834390" lvl="1" indent="-514350">
              <a:buClr>
                <a:schemeClr val="accent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zh-TW" altLang="en-US" sz="2800" dirty="0" smtClean="0"/>
              <a:t>較短的手把和省力</a:t>
            </a:r>
            <a:r>
              <a:rPr lang="zh-TW" altLang="en-US" sz="2800" dirty="0"/>
              <a:t>的</a:t>
            </a:r>
            <a:r>
              <a:rPr lang="zh-TW" altLang="en-US" sz="2800" dirty="0" smtClean="0"/>
              <a:t>煞車</a:t>
            </a:r>
            <a:endParaRPr lang="en-US" altLang="zh-TW" sz="2800" dirty="0" smtClean="0"/>
          </a:p>
          <a:p>
            <a:pPr marL="834390" lvl="1" indent="-514350">
              <a:buClr>
                <a:schemeClr val="accent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zh-TW" altLang="en-US" sz="2800" dirty="0" smtClean="0"/>
              <a:t>較</a:t>
            </a:r>
            <a:r>
              <a:rPr lang="zh-TW" altLang="en-US" sz="2800" dirty="0"/>
              <a:t>低的跨點和上</a:t>
            </a:r>
            <a:r>
              <a:rPr lang="zh-TW" altLang="en-US" sz="2800" dirty="0" smtClean="0"/>
              <a:t>管</a:t>
            </a:r>
            <a:endParaRPr lang="en-US" altLang="zh-TW" sz="2800" dirty="0" smtClean="0"/>
          </a:p>
          <a:p>
            <a:pPr marL="834390" lvl="1" indent="-514350">
              <a:buClr>
                <a:schemeClr val="accent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zh-TW" altLang="en-US" sz="2800" dirty="0" smtClean="0"/>
              <a:t>容易起步的齒輪比</a:t>
            </a:r>
            <a:endParaRPr lang="en-US" altLang="zh-TW" sz="2800" dirty="0" smtClean="0"/>
          </a:p>
          <a:p>
            <a:pPr marL="834390" lvl="1" indent="-514350">
              <a:buClr>
                <a:schemeClr val="accent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zh-TW" altLang="en-US" sz="2800" dirty="0" smtClean="0"/>
              <a:t>為女性設計的專用坐墊</a:t>
            </a:r>
            <a:endParaRPr lang="en-US" altLang="zh-TW" sz="2800" dirty="0" smtClean="0"/>
          </a:p>
          <a:p>
            <a:pPr marL="834390" lvl="1" indent="-514350">
              <a:buClr>
                <a:schemeClr val="accent1">
                  <a:lumMod val="75000"/>
                </a:schemeClr>
              </a:buClr>
              <a:buSzPct val="120000"/>
              <a:buFont typeface="+mj-lt"/>
              <a:buAutoNum type="arabicPeriod"/>
            </a:pPr>
            <a:r>
              <a:rPr lang="zh-TW" altLang="en-US" sz="2800" dirty="0" smtClean="0"/>
              <a:t>起步穩的輪胎比例</a:t>
            </a:r>
            <a:endParaRPr lang="en-US" altLang="zh-TW" sz="2800" dirty="0" smtClean="0"/>
          </a:p>
          <a:p>
            <a:endParaRPr lang="en-US" altLang="zh-TW" sz="3200" dirty="0" smtClean="0"/>
          </a:p>
          <a:p>
            <a:endParaRPr lang="en-US" altLang="zh-TW" sz="2800" dirty="0" smtClean="0"/>
          </a:p>
          <a:p>
            <a:endParaRPr lang="en-US" altLang="zh-TW" sz="3200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098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女性坐墊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492896"/>
            <a:ext cx="8582573" cy="3456384"/>
          </a:xfrm>
        </p:spPr>
      </p:pic>
    </p:spTree>
    <p:extLst>
      <p:ext uri="{BB962C8B-B14F-4D97-AF65-F5344CB8AC3E}">
        <p14:creationId xmlns:p14="http://schemas.microsoft.com/office/powerpoint/2010/main" xmlns="" val="109734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sz="3600" dirty="0" smtClean="0"/>
              <a:t>說明</a:t>
            </a:r>
            <a:endParaRPr lang="en-US" altLang="zh-TW" sz="3600" dirty="0" smtClean="0"/>
          </a:p>
          <a:p>
            <a:pPr lvl="1"/>
            <a:r>
              <a:rPr lang="zh-TW" altLang="en-US" sz="2800" dirty="0" smtClean="0"/>
              <a:t>騎乘</a:t>
            </a:r>
            <a:r>
              <a:rPr lang="en-US" altLang="zh-TW" sz="2800" dirty="0" smtClean="0"/>
              <a:t>UBIKE</a:t>
            </a:r>
            <a:r>
              <a:rPr lang="zh-TW" altLang="en-US" sz="2800" dirty="0" smtClean="0"/>
              <a:t>繞一圈</a:t>
            </a:r>
            <a:endParaRPr lang="en-US" altLang="zh-TW" sz="28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zh-TW" altLang="en-US" sz="3600" dirty="0" smtClean="0"/>
              <a:t>路程</a:t>
            </a:r>
            <a:endParaRPr lang="en-US" altLang="zh-TW" sz="3600" dirty="0" smtClean="0"/>
          </a:p>
          <a:p>
            <a:pPr lvl="1"/>
            <a:r>
              <a:rPr lang="zh-TW" altLang="en-US" sz="2800" dirty="0"/>
              <a:t>板橋運中心</a:t>
            </a:r>
            <a:r>
              <a:rPr lang="zh-TW" altLang="en-US" sz="2800" dirty="0" smtClean="0"/>
              <a:t> → 新月橋 → 新店溪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左岸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 </a:t>
            </a:r>
            <a:r>
              <a:rPr lang="zh-TW" altLang="en-US" sz="2800" dirty="0"/>
              <a:t>→ </a:t>
            </a:r>
            <a:r>
              <a:rPr lang="zh-TW" altLang="en-US" sz="2800" dirty="0" smtClean="0"/>
              <a:t>新北大橋 </a:t>
            </a:r>
            <a:r>
              <a:rPr lang="zh-TW" altLang="en-US" sz="2800" dirty="0"/>
              <a:t> → </a:t>
            </a:r>
            <a:r>
              <a:rPr lang="zh-TW" altLang="en-US" sz="2800" dirty="0" smtClean="0"/>
              <a:t>三重 </a:t>
            </a:r>
            <a:r>
              <a:rPr lang="zh-TW" altLang="en-US" sz="2800" dirty="0"/>
              <a:t> → </a:t>
            </a:r>
            <a:r>
              <a:rPr lang="zh-TW" altLang="en-US" sz="2800" dirty="0" smtClean="0"/>
              <a:t>新店溪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右岸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 → 新莊 </a:t>
            </a:r>
            <a:r>
              <a:rPr lang="zh-TW" altLang="en-US" sz="2800" dirty="0"/>
              <a:t> → </a:t>
            </a:r>
            <a:r>
              <a:rPr lang="zh-TW" altLang="en-US" sz="2800" dirty="0" smtClean="0"/>
              <a:t>新月橋 </a:t>
            </a:r>
            <a:r>
              <a:rPr lang="zh-TW" altLang="en-US" sz="2800" dirty="0"/>
              <a:t> → </a:t>
            </a:r>
            <a:r>
              <a:rPr lang="zh-TW" altLang="en-US" sz="2800" dirty="0" smtClean="0"/>
              <a:t>板橋運中心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631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腳踏車約略可分為</a:t>
            </a:r>
            <a:r>
              <a:rPr lang="zh-TW" altLang="en-US" sz="4400" dirty="0" smtClean="0"/>
              <a:t>分三個</a:t>
            </a:r>
            <a:r>
              <a:rPr lang="zh-TW" altLang="en-US" sz="4400" dirty="0"/>
              <a:t>類型</a:t>
            </a:r>
          </a:p>
          <a:p>
            <a:pPr lvl="1"/>
            <a:r>
              <a:rPr lang="zh-TW" altLang="en-US" sz="4100" dirty="0"/>
              <a:t>專業</a:t>
            </a:r>
            <a:r>
              <a:rPr lang="zh-TW" altLang="en-US" sz="4100" dirty="0" smtClean="0"/>
              <a:t>車</a:t>
            </a:r>
            <a:endParaRPr lang="en-US" altLang="zh-TW" sz="4100" dirty="0" smtClean="0"/>
          </a:p>
          <a:p>
            <a:pPr lvl="1"/>
            <a:r>
              <a:rPr lang="zh-TW" altLang="en-US" sz="4100" dirty="0" smtClean="0"/>
              <a:t>通勤代步</a:t>
            </a:r>
            <a:endParaRPr lang="en-US" altLang="zh-TW" sz="4100" dirty="0" smtClean="0"/>
          </a:p>
          <a:p>
            <a:pPr lvl="1"/>
            <a:r>
              <a:rPr lang="zh-TW" altLang="en-US" sz="4100" dirty="0"/>
              <a:t>其他</a:t>
            </a:r>
            <a:endParaRPr lang="en-US" altLang="zh-TW" sz="4100" dirty="0"/>
          </a:p>
          <a:p>
            <a:pPr marL="365760" lvl="1" indent="0">
              <a:buNone/>
            </a:pPr>
            <a:endParaRPr lang="zh-TW" altLang="en-US" sz="4100" dirty="0"/>
          </a:p>
        </p:txBody>
      </p:sp>
    </p:spTree>
    <p:extLst>
      <p:ext uri="{BB962C8B-B14F-4D97-AF65-F5344CB8AC3E}">
        <p14:creationId xmlns:p14="http://schemas.microsoft.com/office/powerpoint/2010/main" xmlns="" val="156481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 smtClean="0"/>
              <a:t>專業車</a:t>
            </a:r>
            <a:endParaRPr lang="zh-TW" altLang="en-US" sz="6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/>
              <a:t>登山</a:t>
            </a:r>
            <a:r>
              <a:rPr lang="zh-TW" altLang="en-US" sz="3600" dirty="0" smtClean="0"/>
              <a:t>車</a:t>
            </a:r>
            <a:endParaRPr lang="en-US" altLang="zh-TW" sz="3600" dirty="0" smtClean="0"/>
          </a:p>
          <a:p>
            <a:r>
              <a:rPr lang="zh-TW" altLang="en-US" sz="3600" dirty="0"/>
              <a:t>公路</a:t>
            </a:r>
            <a:r>
              <a:rPr lang="zh-TW" altLang="en-US" sz="3600" dirty="0" smtClean="0"/>
              <a:t>車</a:t>
            </a:r>
            <a:endParaRPr lang="en-US" altLang="zh-TW" sz="3600" dirty="0" smtClean="0"/>
          </a:p>
          <a:p>
            <a:r>
              <a:rPr lang="zh-TW" altLang="en-US" sz="3600" dirty="0"/>
              <a:t>鐵人三項</a:t>
            </a:r>
            <a:r>
              <a:rPr lang="zh-TW" altLang="en-US" sz="3600" dirty="0" smtClean="0"/>
              <a:t>車</a:t>
            </a:r>
            <a:endParaRPr lang="en-US" altLang="zh-TW" sz="3600" dirty="0" smtClean="0"/>
          </a:p>
          <a:p>
            <a:r>
              <a:rPr lang="zh-TW" altLang="en-US" sz="3600" dirty="0"/>
              <a:t>場地車</a:t>
            </a:r>
            <a:endParaRPr lang="en-US" altLang="zh-TW" sz="3600" dirty="0"/>
          </a:p>
          <a:p>
            <a:r>
              <a:rPr lang="zh-TW" altLang="en-US" sz="3600" dirty="0"/>
              <a:t>極限單車</a:t>
            </a:r>
            <a:r>
              <a:rPr lang="en-US" altLang="zh-TW" sz="3600" dirty="0"/>
              <a:t>(BMX)</a:t>
            </a:r>
          </a:p>
          <a:p>
            <a:endParaRPr lang="en-US" altLang="zh-TW" sz="4800" dirty="0"/>
          </a:p>
          <a:p>
            <a:endParaRPr lang="en-US" altLang="zh-TW" sz="4800" dirty="0" smtClean="0"/>
          </a:p>
          <a:p>
            <a:endParaRPr lang="en-US" altLang="zh-TW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28807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/>
              <a:t>登山</a:t>
            </a:r>
            <a:r>
              <a:rPr lang="zh-TW" altLang="en-US" sz="6000" dirty="0" smtClean="0"/>
              <a:t>車</a:t>
            </a:r>
            <a:endParaRPr lang="en-US" altLang="zh-TW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zh-TW" altLang="en-US" sz="3600" dirty="0"/>
              <a:t>說明</a:t>
            </a:r>
            <a:endParaRPr lang="en-US" altLang="zh-TW" sz="3600" dirty="0"/>
          </a:p>
          <a:p>
            <a:pPr lvl="1"/>
            <a:r>
              <a:rPr lang="zh-TW" altLang="en-US" sz="2800" dirty="0" smtClean="0"/>
              <a:t>騎</a:t>
            </a:r>
            <a:r>
              <a:rPr lang="zh-TW" altLang="en-US" sz="2800" dirty="0"/>
              <a:t>行於山區或林道間等較為崎嶇路面的專用車種，為應對各種坡度和地勢，著重避震器、</a:t>
            </a:r>
            <a:r>
              <a:rPr lang="zh-TW" altLang="en-US" sz="2800" dirty="0" smtClean="0"/>
              <a:t>變速器的</a:t>
            </a:r>
            <a:r>
              <a:rPr lang="zh-TW" altLang="en-US" sz="2800" dirty="0"/>
              <a:t>配置，有著抓地力絕佳的寬車胎跟堅固的車架。</a:t>
            </a:r>
          </a:p>
          <a:p>
            <a:r>
              <a:rPr lang="zh-TW" altLang="en-US" sz="3600" dirty="0" smtClean="0"/>
              <a:t>優點</a:t>
            </a:r>
            <a:endParaRPr lang="en-US" altLang="zh-TW" sz="3600" dirty="0" smtClean="0"/>
          </a:p>
          <a:p>
            <a:pPr lvl="1"/>
            <a:r>
              <a:rPr lang="zh-TW" altLang="en-US" sz="2800" dirty="0" smtClean="0"/>
              <a:t>舒適、適合</a:t>
            </a:r>
            <a:r>
              <a:rPr lang="zh-TW" altLang="en-US" sz="2800" dirty="0"/>
              <a:t>爬坡、操控容易，適用於各種路面</a:t>
            </a:r>
          </a:p>
          <a:p>
            <a:r>
              <a:rPr lang="zh-TW" altLang="en-US" sz="3600" dirty="0" smtClean="0"/>
              <a:t>缺點</a:t>
            </a:r>
            <a:endParaRPr lang="en-US" altLang="zh-TW" sz="3600" dirty="0" smtClean="0"/>
          </a:p>
          <a:p>
            <a:pPr lvl="1"/>
            <a:r>
              <a:rPr lang="zh-TW" altLang="en-US" sz="2800" dirty="0" smtClean="0"/>
              <a:t>速度</a:t>
            </a:r>
            <a:r>
              <a:rPr lang="zh-TW" altLang="en-US" sz="2800" dirty="0"/>
              <a:t>有限，車身重</a:t>
            </a:r>
            <a:r>
              <a:rPr lang="en-US" altLang="zh-TW" sz="2800" dirty="0"/>
              <a:t>(</a:t>
            </a:r>
            <a:r>
              <a:rPr lang="zh-TW" altLang="en-US" sz="2800" dirty="0"/>
              <a:t>約</a:t>
            </a:r>
            <a:r>
              <a:rPr lang="en-US" altLang="zh-TW" sz="2800" dirty="0"/>
              <a:t>15KG)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949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/>
              <a:t>登山</a:t>
            </a:r>
            <a:r>
              <a:rPr lang="zh-TW" altLang="en-US" sz="6000" dirty="0" smtClean="0"/>
              <a:t>車</a:t>
            </a:r>
            <a:endParaRPr lang="zh-TW" altLang="en-US" sz="6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3877440"/>
            <a:ext cx="4192227" cy="2501417"/>
          </a:xfrm>
          <a:prstGeom prst="rect">
            <a:avLst/>
          </a:prstGeom>
        </p:spPr>
      </p:pic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1611937"/>
            <a:ext cx="4608512" cy="3285211"/>
          </a:xfrm>
        </p:spPr>
      </p:pic>
    </p:spTree>
    <p:extLst>
      <p:ext uri="{BB962C8B-B14F-4D97-AF65-F5344CB8AC3E}">
        <p14:creationId xmlns:p14="http://schemas.microsoft.com/office/powerpoint/2010/main" xmlns="" val="25579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/>
              <a:t>公路</a:t>
            </a:r>
            <a:r>
              <a:rPr lang="zh-TW" altLang="en-US" sz="6000" dirty="0" smtClean="0"/>
              <a:t>車</a:t>
            </a:r>
            <a:r>
              <a:rPr lang="en-US" altLang="zh-TW" sz="5400" dirty="0" smtClean="0"/>
              <a:t>(</a:t>
            </a:r>
            <a:r>
              <a:rPr lang="zh-TW" altLang="en-US" sz="5400" dirty="0"/>
              <a:t>彎</a:t>
            </a:r>
            <a:r>
              <a:rPr lang="zh-TW" altLang="en-US" sz="5400" dirty="0" smtClean="0"/>
              <a:t>把</a:t>
            </a:r>
            <a:r>
              <a:rPr lang="en-US" altLang="zh-TW" sz="5400" dirty="0" smtClean="0"/>
              <a:t>)</a:t>
            </a:r>
            <a:endParaRPr lang="en-US" altLang="zh-TW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zh-TW" altLang="en-US" sz="3600" dirty="0"/>
              <a:t>說明</a:t>
            </a:r>
            <a:endParaRPr lang="en-US" altLang="zh-TW" sz="3600" dirty="0"/>
          </a:p>
          <a:p>
            <a:pPr lvl="1"/>
            <a:r>
              <a:rPr lang="zh-TW" altLang="en-US" sz="2800" dirty="0" smtClean="0"/>
              <a:t>是現在</a:t>
            </a:r>
            <a:r>
              <a:rPr lang="zh-TW" altLang="en-US" sz="2800" dirty="0"/>
              <a:t>的</a:t>
            </a:r>
            <a:r>
              <a:rPr lang="zh-TW" altLang="en-US" sz="2800" dirty="0" smtClean="0"/>
              <a:t>主要</a:t>
            </a:r>
            <a:r>
              <a:rPr lang="zh-TW" altLang="en-US" sz="2800" dirty="0"/>
              <a:t>的競賽車種，而且輕量彎把加上窄輪讓行進的速度更快，也更能夠享受高速的快感。</a:t>
            </a:r>
          </a:p>
          <a:p>
            <a:r>
              <a:rPr lang="zh-TW" altLang="en-US" sz="3600" dirty="0" smtClean="0"/>
              <a:t>優點</a:t>
            </a:r>
            <a:endParaRPr lang="en-US" altLang="zh-TW" sz="3600" dirty="0" smtClean="0"/>
          </a:p>
          <a:p>
            <a:pPr lvl="1"/>
            <a:r>
              <a:rPr lang="zh-TW" altLang="en-US" sz="2800" dirty="0"/>
              <a:t>速度快、</a:t>
            </a:r>
            <a:r>
              <a:rPr lang="zh-TW" altLang="en-US" sz="2800" dirty="0" smtClean="0"/>
              <a:t>省力</a:t>
            </a:r>
            <a:r>
              <a:rPr lang="zh-TW" altLang="en-US" sz="2800" dirty="0"/>
              <a:t>、車身輕</a:t>
            </a:r>
            <a:r>
              <a:rPr lang="en-US" altLang="zh-TW" sz="2800" dirty="0"/>
              <a:t>(</a:t>
            </a:r>
            <a:r>
              <a:rPr lang="zh-TW" altLang="en-US" sz="2800" dirty="0" smtClean="0"/>
              <a:t>約</a:t>
            </a:r>
            <a:r>
              <a:rPr lang="en-US" altLang="zh-TW" sz="2800" dirty="0"/>
              <a:t>8</a:t>
            </a:r>
            <a:r>
              <a:rPr lang="en-US" altLang="zh-TW" sz="2800" dirty="0" smtClean="0"/>
              <a:t>KG</a:t>
            </a:r>
            <a:r>
              <a:rPr lang="en-US" altLang="zh-TW" sz="2800" dirty="0"/>
              <a:t>)</a:t>
            </a:r>
          </a:p>
          <a:p>
            <a:r>
              <a:rPr lang="zh-TW" altLang="en-US" sz="3600" dirty="0" smtClean="0"/>
              <a:t>缺點</a:t>
            </a:r>
            <a:endParaRPr lang="en-US" altLang="zh-TW" sz="3600" dirty="0" smtClean="0"/>
          </a:p>
          <a:p>
            <a:pPr lvl="1"/>
            <a:r>
              <a:rPr lang="zh-TW" altLang="en-US" sz="2800" dirty="0" smtClean="0"/>
              <a:t>舒適</a:t>
            </a:r>
            <a:r>
              <a:rPr lang="zh-TW" altLang="en-US" sz="2800" dirty="0"/>
              <a:t>度不佳、操控難度高、容易摔車、價格昂貴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257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TW" altLang="en-US" sz="6000" dirty="0"/>
              <a:t>公路車</a:t>
            </a:r>
            <a:r>
              <a:rPr lang="en-US" altLang="zh-TW" sz="5400" dirty="0" smtClean="0"/>
              <a:t>(</a:t>
            </a:r>
            <a:r>
              <a:rPr lang="zh-TW" altLang="en-US" sz="5400" dirty="0"/>
              <a:t>平把</a:t>
            </a:r>
            <a:r>
              <a:rPr lang="en-US" altLang="zh-TW" sz="5400" dirty="0" smtClean="0"/>
              <a:t>)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zh-TW" altLang="en-US" sz="3600" dirty="0"/>
              <a:t>說明</a:t>
            </a:r>
            <a:endParaRPr lang="en-US" altLang="zh-TW" sz="3600" dirty="0"/>
          </a:p>
          <a:p>
            <a:pPr lvl="1"/>
            <a:r>
              <a:rPr lang="zh-TW" altLang="en-US" sz="2800" dirty="0"/>
              <a:t>平把公路車是較悠閒的騎乘傾向，保有了公路車的輕量車架以及窄倫，操控性也比彎把車好。而在騎乘姿勢，也比彎把車悠閒</a:t>
            </a:r>
            <a:r>
              <a:rPr lang="zh-TW" altLang="en-US" sz="2500" dirty="0" smtClean="0"/>
              <a:t>。</a:t>
            </a:r>
            <a:r>
              <a:rPr lang="zh-TW" altLang="en-US" sz="2800" dirty="0"/>
              <a:t>不過，卻犧牲</a:t>
            </a:r>
            <a:r>
              <a:rPr lang="zh-TW" altLang="en-US" sz="2800" dirty="0"/>
              <a:t>了公路車追求速度最大的一個優勢</a:t>
            </a:r>
            <a:r>
              <a:rPr lang="en-US" altLang="zh-TW" sz="2800" dirty="0"/>
              <a:t>-</a:t>
            </a:r>
            <a:r>
              <a:rPr lang="zh-TW" altLang="en-US" sz="2800" dirty="0"/>
              <a:t>降低風阻的騎乘姿勢</a:t>
            </a:r>
            <a:endParaRPr lang="en-US" altLang="zh-TW" sz="28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altLang="zh-TW" sz="3600" dirty="0" smtClean="0"/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endParaRPr lang="en-US" altLang="zh-TW" sz="3300" dirty="0" smtClean="0"/>
          </a:p>
          <a:p>
            <a:pPr lvl="1"/>
            <a:endParaRPr lang="en-US" altLang="zh-TW" sz="2500" dirty="0"/>
          </a:p>
          <a:p>
            <a:pPr marL="365760" lvl="1" indent="0">
              <a:buNone/>
            </a:pPr>
            <a:endParaRPr lang="en-US" altLang="zh-TW" sz="1700" dirty="0" smtClean="0"/>
          </a:p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440956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TW" altLang="en-US" sz="6000" dirty="0"/>
              <a:t>公路</a:t>
            </a:r>
            <a:r>
              <a:rPr lang="zh-TW" altLang="en-US" sz="6000" dirty="0" smtClean="0"/>
              <a:t>車</a:t>
            </a:r>
            <a:endParaRPr lang="zh-TW" altLang="en-US" sz="60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700808"/>
            <a:ext cx="4896544" cy="3128348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67103"/>
            <a:ext cx="4461771" cy="29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6589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1110</TotalTime>
  <Words>783</Words>
  <Application>Microsoft Office PowerPoint</Application>
  <PresentationFormat>如螢幕大小 (4:3)</PresentationFormat>
  <Paragraphs>116</Paragraphs>
  <Slides>29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0" baseType="lpstr">
      <vt:lpstr>中庸</vt:lpstr>
      <vt:lpstr>單車</vt:lpstr>
      <vt:lpstr>輪胎</vt:lpstr>
      <vt:lpstr>投影片 3</vt:lpstr>
      <vt:lpstr>專業車</vt:lpstr>
      <vt:lpstr>登山車</vt:lpstr>
      <vt:lpstr>登山車</vt:lpstr>
      <vt:lpstr>公路車(彎把)</vt:lpstr>
      <vt:lpstr>公路車(平把)</vt:lpstr>
      <vt:lpstr>公路車</vt:lpstr>
      <vt:lpstr>鐵人三項車</vt:lpstr>
      <vt:lpstr>鐵人三項車</vt:lpstr>
      <vt:lpstr>場地車</vt:lpstr>
      <vt:lpstr>場地車</vt:lpstr>
      <vt:lpstr>極限單車(BMX)</vt:lpstr>
      <vt:lpstr>通勤代步</vt:lpstr>
      <vt:lpstr>摺疊車</vt:lpstr>
      <vt:lpstr>摺疊車</vt:lpstr>
      <vt:lpstr>淑女車(U-bike)</vt:lpstr>
      <vt:lpstr>淑女車</vt:lpstr>
      <vt:lpstr>小徑車</vt:lpstr>
      <vt:lpstr>小徑車</vt:lpstr>
      <vt:lpstr>其他</vt:lpstr>
      <vt:lpstr>童車</vt:lpstr>
      <vt:lpstr>滑步車</vt:lpstr>
      <vt:lpstr>手搖車</vt:lpstr>
      <vt:lpstr>斜躺腳踏車</vt:lpstr>
      <vt:lpstr>女性專屬車</vt:lpstr>
      <vt:lpstr>女性坐墊</vt:lpstr>
      <vt:lpstr>活動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李哲寬</dc:creator>
  <cp:lastModifiedBy>Allen</cp:lastModifiedBy>
  <cp:revision>76</cp:revision>
  <dcterms:created xsi:type="dcterms:W3CDTF">2016-09-02T12:48:57Z</dcterms:created>
  <dcterms:modified xsi:type="dcterms:W3CDTF">2016-12-01T14:25:42Z</dcterms:modified>
</cp:coreProperties>
</file>