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8"/>
  </p:notesMasterIdLst>
  <p:sldIdLst>
    <p:sldId id="256" r:id="rId2"/>
    <p:sldId id="267" r:id="rId3"/>
    <p:sldId id="281" r:id="rId4"/>
    <p:sldId id="282" r:id="rId5"/>
    <p:sldId id="258" r:id="rId6"/>
    <p:sldId id="272" r:id="rId7"/>
    <p:sldId id="280" r:id="rId8"/>
    <p:sldId id="260" r:id="rId9"/>
    <p:sldId id="261" r:id="rId10"/>
    <p:sldId id="262" r:id="rId11"/>
    <p:sldId id="263" r:id="rId12"/>
    <p:sldId id="269" r:id="rId13"/>
    <p:sldId id="264" r:id="rId14"/>
    <p:sldId id="284" r:id="rId15"/>
    <p:sldId id="285" r:id="rId16"/>
    <p:sldId id="271" r:id="rId1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0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0039A-3EDC-4EA4-959E-5805F21C4F1E}" type="datetimeFigureOut">
              <a:rPr lang="zh-TW" altLang="en-US" smtClean="0"/>
              <a:pPr/>
              <a:t>2016/12/20</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D367B-66D9-4C8C-A2CE-0FF3450082DA}" type="slidenum">
              <a:rPr lang="zh-TW" altLang="en-US" smtClean="0"/>
              <a:pPr/>
              <a:t>‹#›</a:t>
            </a:fld>
            <a:endParaRPr lang="zh-TW" altLang="en-US"/>
          </a:p>
        </p:txBody>
      </p:sp>
    </p:spTree>
    <p:extLst>
      <p:ext uri="{BB962C8B-B14F-4D97-AF65-F5344CB8AC3E}">
        <p14:creationId xmlns:p14="http://schemas.microsoft.com/office/powerpoint/2010/main" val="186443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2CD367B-66D9-4C8C-A2CE-0FF3450082DA}" type="slidenum">
              <a:rPr lang="zh-TW" altLang="en-US" smtClean="0"/>
              <a:pPr/>
              <a:t>3</a:t>
            </a:fld>
            <a:endParaRPr lang="zh-TW" altLang="en-US"/>
          </a:p>
        </p:txBody>
      </p:sp>
    </p:spTree>
    <p:extLst>
      <p:ext uri="{BB962C8B-B14F-4D97-AF65-F5344CB8AC3E}">
        <p14:creationId xmlns:p14="http://schemas.microsoft.com/office/powerpoint/2010/main" val="299363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C5E15C69-B2D8-4352-8368-B7B7420EA982}" type="datetimeFigureOut">
              <a:rPr lang="zh-TW" altLang="en-US" smtClean="0"/>
              <a:pPr/>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A51A4D-3E36-4BCE-8BA9-49506C88FE11}"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5E15C69-B2D8-4352-8368-B7B7420EA982}" type="datetimeFigureOut">
              <a:rPr lang="zh-TW" altLang="en-US" smtClean="0"/>
              <a:pPr/>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A51A4D-3E36-4BCE-8BA9-49506C88FE11}"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5E15C69-B2D8-4352-8368-B7B7420EA982}" type="datetimeFigureOut">
              <a:rPr lang="zh-TW" altLang="en-US" smtClean="0"/>
              <a:pPr/>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A51A4D-3E36-4BCE-8BA9-49506C88FE11}"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5E15C69-B2D8-4352-8368-B7B7420EA982}" type="datetimeFigureOut">
              <a:rPr lang="zh-TW" altLang="en-US" smtClean="0"/>
              <a:pPr/>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A51A4D-3E36-4BCE-8BA9-49506C88FE11}"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5E15C69-B2D8-4352-8368-B7B7420EA982}" type="datetimeFigureOut">
              <a:rPr lang="zh-TW" altLang="en-US" smtClean="0"/>
              <a:pPr/>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A51A4D-3E36-4BCE-8BA9-49506C88FE11}"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C5E15C69-B2D8-4352-8368-B7B7420EA982}" type="datetimeFigureOut">
              <a:rPr lang="zh-TW" altLang="en-US" smtClean="0"/>
              <a:pPr/>
              <a:t>2016/12/20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6A51A4D-3E36-4BCE-8BA9-49506C88FE11}"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C5E15C69-B2D8-4352-8368-B7B7420EA982}" type="datetimeFigureOut">
              <a:rPr lang="zh-TW" altLang="en-US" smtClean="0"/>
              <a:pPr/>
              <a:t>2016/12/20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6A51A4D-3E36-4BCE-8BA9-49506C88FE11}"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C5E15C69-B2D8-4352-8368-B7B7420EA982}" type="datetimeFigureOut">
              <a:rPr lang="zh-TW" altLang="en-US" smtClean="0"/>
              <a:pPr/>
              <a:t>2016/12/20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6A51A4D-3E36-4BCE-8BA9-49506C88FE11}"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5E15C69-B2D8-4352-8368-B7B7420EA982}" type="datetimeFigureOut">
              <a:rPr lang="zh-TW" altLang="en-US" smtClean="0"/>
              <a:pPr/>
              <a:t>2016/12/20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6A51A4D-3E36-4BCE-8BA9-49506C88FE11}"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C5E15C69-B2D8-4352-8368-B7B7420EA982}" type="datetimeFigureOut">
              <a:rPr lang="zh-TW" altLang="en-US" smtClean="0"/>
              <a:pPr/>
              <a:t>2016/12/20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6A51A4D-3E36-4BCE-8BA9-49506C88FE11}" type="slidenum">
              <a:rPr lang="zh-TW" altLang="en-US" smtClean="0"/>
              <a:pPr/>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C5E15C69-B2D8-4352-8368-B7B7420EA982}" type="datetimeFigureOut">
              <a:rPr lang="zh-TW" altLang="en-US" smtClean="0"/>
              <a:pPr/>
              <a:t>2016/12/20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6A51A4D-3E36-4BCE-8BA9-49506C88FE11}"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C5E15C69-B2D8-4352-8368-B7B7420EA982}" type="datetimeFigureOut">
              <a:rPr lang="zh-TW" altLang="en-US" smtClean="0"/>
              <a:pPr/>
              <a:t>2016/12/20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66A51A4D-3E36-4BCE-8BA9-49506C88FE1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5400" b="1" dirty="0" smtClean="0">
                <a:solidFill>
                  <a:srgbClr val="002060"/>
                </a:solidFill>
              </a:rPr>
              <a:t>保齡球</a:t>
            </a:r>
            <a:endParaRPr lang="zh-TW" altLang="en-US" sz="5400" b="1" dirty="0">
              <a:solidFill>
                <a:srgbClr val="002060"/>
              </a:solidFill>
            </a:endParaRPr>
          </a:p>
        </p:txBody>
      </p:sp>
      <p:sp>
        <p:nvSpPr>
          <p:cNvPr id="3" name="副標題 2"/>
          <p:cNvSpPr>
            <a:spLocks noGrp="1"/>
          </p:cNvSpPr>
          <p:nvPr>
            <p:ph type="subTitle" idx="1"/>
          </p:nvPr>
        </p:nvSpPr>
        <p:spPr/>
        <p:txBody>
          <a:bodyPr/>
          <a:lstStyle/>
          <a:p>
            <a:r>
              <a:rPr lang="zh-TW" altLang="en-US" sz="2800" dirty="0" smtClean="0">
                <a:solidFill>
                  <a:srgbClr val="002060"/>
                </a:solidFill>
              </a:rPr>
              <a:t>報告人 胡英文</a:t>
            </a:r>
            <a:endParaRPr lang="en-US" altLang="zh-TW" sz="2800" dirty="0" smtClean="0">
              <a:solidFill>
                <a:srgbClr val="002060"/>
              </a:solidFill>
            </a:endParaRPr>
          </a:p>
          <a:p>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35896" y="332656"/>
            <a:ext cx="1594520" cy="994122"/>
          </a:xfrm>
        </p:spPr>
        <p:txBody>
          <a:bodyPr>
            <a:normAutofit/>
          </a:bodyPr>
          <a:lstStyle/>
          <a:p>
            <a:r>
              <a:rPr lang="zh-TW" altLang="en-US" b="1" dirty="0" smtClean="0">
                <a:solidFill>
                  <a:schemeClr val="tx2">
                    <a:lumMod val="90000"/>
                    <a:lumOff val="10000"/>
                  </a:schemeClr>
                </a:solidFill>
                <a:latin typeface="+mj-ea"/>
              </a:rPr>
              <a:t>球道</a:t>
            </a:r>
            <a:endParaRPr lang="zh-TW" altLang="en-US" b="1" dirty="0">
              <a:solidFill>
                <a:schemeClr val="tx2">
                  <a:lumMod val="90000"/>
                  <a:lumOff val="10000"/>
                </a:schemeClr>
              </a:solidFill>
              <a:latin typeface="+mj-ea"/>
            </a:endParaRPr>
          </a:p>
        </p:txBody>
      </p:sp>
      <p:sp>
        <p:nvSpPr>
          <p:cNvPr id="3" name="內容版面配置區 2"/>
          <p:cNvSpPr>
            <a:spLocks noGrp="1"/>
          </p:cNvSpPr>
          <p:nvPr>
            <p:ph idx="1"/>
          </p:nvPr>
        </p:nvSpPr>
        <p:spPr/>
        <p:txBody>
          <a:bodyPr>
            <a:normAutofit/>
          </a:bodyPr>
          <a:lstStyle/>
          <a:p>
            <a:r>
              <a:rPr lang="zh-TW" altLang="en-US" b="1" dirty="0" smtClean="0">
                <a:solidFill>
                  <a:srgbClr val="002060"/>
                </a:solidFill>
                <a:latin typeface="+mj-ea"/>
                <a:ea typeface="+mj-ea"/>
              </a:rPr>
              <a:t>球道</a:t>
            </a:r>
            <a:r>
              <a:rPr lang="zh-TW" altLang="en-US" dirty="0" smtClean="0">
                <a:solidFill>
                  <a:srgbClr val="002060"/>
                </a:solidFill>
                <a:latin typeface="+mj-ea"/>
                <a:ea typeface="+mj-ea"/>
              </a:rPr>
              <a:t>由</a:t>
            </a:r>
            <a:r>
              <a:rPr lang="zh-TW" altLang="en-US" dirty="0" smtClean="0">
                <a:solidFill>
                  <a:srgbClr val="FF0000"/>
                </a:solidFill>
                <a:latin typeface="+mj-ea"/>
                <a:ea typeface="+mj-ea"/>
              </a:rPr>
              <a:t>助走</a:t>
            </a:r>
            <a:r>
              <a:rPr lang="zh-TW" altLang="en-US" dirty="0" smtClean="0">
                <a:solidFill>
                  <a:srgbClr val="002060"/>
                </a:solidFill>
                <a:latin typeface="+mj-ea"/>
                <a:ea typeface="+mj-ea"/>
              </a:rPr>
              <a:t>用的走道，還有讓球滾動的滾球道和放置球瓶的球瓶區所構成。材質一般為可耐保齡球撞擊的</a:t>
            </a:r>
            <a:r>
              <a:rPr lang="zh-TW" altLang="en-US" dirty="0" smtClean="0">
                <a:solidFill>
                  <a:srgbClr val="FF0000"/>
                </a:solidFill>
                <a:latin typeface="+mj-ea"/>
                <a:ea typeface="+mj-ea"/>
              </a:rPr>
              <a:t>漆樹</a:t>
            </a:r>
            <a:r>
              <a:rPr lang="zh-TW" altLang="en-US" dirty="0" smtClean="0">
                <a:solidFill>
                  <a:srgbClr val="002060"/>
                </a:solidFill>
                <a:latin typeface="+mj-ea"/>
                <a:ea typeface="+mj-ea"/>
              </a:rPr>
              <a:t>或</a:t>
            </a:r>
            <a:r>
              <a:rPr lang="zh-TW" altLang="en-US" dirty="0" smtClean="0">
                <a:solidFill>
                  <a:srgbClr val="FF0000"/>
                </a:solidFill>
                <a:latin typeface="+mj-ea"/>
                <a:ea typeface="+mj-ea"/>
              </a:rPr>
              <a:t>松樹</a:t>
            </a:r>
            <a:r>
              <a:rPr lang="zh-TW" altLang="en-US" dirty="0" smtClean="0">
                <a:solidFill>
                  <a:srgbClr val="002060"/>
                </a:solidFill>
                <a:latin typeface="+mj-ea"/>
                <a:ea typeface="+mj-ea"/>
              </a:rPr>
              <a:t>。球道主要由細長板條（寬約</a:t>
            </a:r>
            <a:r>
              <a:rPr lang="en-US" altLang="zh-TW" dirty="0" smtClean="0">
                <a:solidFill>
                  <a:srgbClr val="002060"/>
                </a:solidFill>
                <a:latin typeface="+mj-ea"/>
                <a:ea typeface="+mj-ea"/>
              </a:rPr>
              <a:t>3</a:t>
            </a:r>
            <a:r>
              <a:rPr lang="zh-TW" altLang="en-US" dirty="0" smtClean="0">
                <a:solidFill>
                  <a:srgbClr val="002060"/>
                </a:solidFill>
                <a:latin typeface="+mj-ea"/>
                <a:ea typeface="+mj-ea"/>
              </a:rPr>
              <a:t>公分，厚約</a:t>
            </a:r>
            <a:r>
              <a:rPr lang="en-US" altLang="zh-TW" dirty="0" smtClean="0">
                <a:solidFill>
                  <a:srgbClr val="002060"/>
                </a:solidFill>
                <a:latin typeface="+mj-ea"/>
                <a:ea typeface="+mj-ea"/>
              </a:rPr>
              <a:t>153</a:t>
            </a:r>
            <a:r>
              <a:rPr lang="zh-TW" altLang="en-US" dirty="0" smtClean="0">
                <a:solidFill>
                  <a:srgbClr val="002060"/>
                </a:solidFill>
                <a:latin typeface="+mj-ea"/>
                <a:ea typeface="+mj-ea"/>
              </a:rPr>
              <a:t>公分）</a:t>
            </a:r>
            <a:r>
              <a:rPr lang="en-US" altLang="zh-TW" dirty="0" smtClean="0">
                <a:solidFill>
                  <a:srgbClr val="002060"/>
                </a:solidFill>
                <a:latin typeface="+mj-ea"/>
                <a:ea typeface="+mj-ea"/>
              </a:rPr>
              <a:t>39</a:t>
            </a:r>
            <a:r>
              <a:rPr lang="zh-TW" altLang="en-US" dirty="0" smtClean="0">
                <a:solidFill>
                  <a:srgbClr val="002060"/>
                </a:solidFill>
                <a:latin typeface="+mj-ea"/>
                <a:ea typeface="+mj-ea"/>
              </a:rPr>
              <a:t>塊合併而成。球道長</a:t>
            </a:r>
            <a:r>
              <a:rPr lang="en-US" altLang="zh-TW" dirty="0" smtClean="0">
                <a:solidFill>
                  <a:srgbClr val="002060"/>
                </a:solidFill>
                <a:latin typeface="+mj-ea"/>
                <a:ea typeface="+mj-ea"/>
              </a:rPr>
              <a:t>19.15</a:t>
            </a:r>
            <a:r>
              <a:rPr lang="zh-TW" altLang="en-US" dirty="0" smtClean="0">
                <a:solidFill>
                  <a:srgbClr val="002060"/>
                </a:solidFill>
                <a:latin typeface="+mj-ea"/>
                <a:ea typeface="+mj-ea"/>
              </a:rPr>
              <a:t>公尺，寬</a:t>
            </a:r>
            <a:r>
              <a:rPr lang="en-US" altLang="zh-TW" dirty="0" smtClean="0">
                <a:solidFill>
                  <a:srgbClr val="002060"/>
                </a:solidFill>
                <a:latin typeface="+mj-ea"/>
                <a:ea typeface="+mj-ea"/>
              </a:rPr>
              <a:t>1.024~1.066</a:t>
            </a:r>
            <a:r>
              <a:rPr lang="zh-TW" altLang="en-US" dirty="0" smtClean="0">
                <a:solidFill>
                  <a:srgbClr val="002060"/>
                </a:solidFill>
                <a:latin typeface="+mj-ea"/>
                <a:ea typeface="+mj-ea"/>
              </a:rPr>
              <a:t>公尺，犯規線到</a:t>
            </a:r>
            <a:r>
              <a:rPr lang="en-US" altLang="zh-TW" dirty="0" smtClean="0">
                <a:solidFill>
                  <a:srgbClr val="002060"/>
                </a:solidFill>
                <a:latin typeface="+mj-ea"/>
                <a:ea typeface="+mj-ea"/>
              </a:rPr>
              <a:t>1</a:t>
            </a:r>
            <a:r>
              <a:rPr lang="zh-TW" altLang="en-US" dirty="0" smtClean="0">
                <a:solidFill>
                  <a:srgbClr val="002060"/>
                </a:solidFill>
                <a:latin typeface="+mj-ea"/>
                <a:ea typeface="+mj-ea"/>
              </a:rPr>
              <a:t>號球瓶的距離為</a:t>
            </a:r>
            <a:r>
              <a:rPr lang="en-US" altLang="zh-TW" dirty="0" smtClean="0">
                <a:solidFill>
                  <a:srgbClr val="002060"/>
                </a:solidFill>
                <a:latin typeface="+mj-ea"/>
                <a:ea typeface="+mj-ea"/>
              </a:rPr>
              <a:t>18.26</a:t>
            </a:r>
            <a:r>
              <a:rPr lang="zh-TW" altLang="en-US" dirty="0" smtClean="0">
                <a:solidFill>
                  <a:srgbClr val="002060"/>
                </a:solidFill>
                <a:latin typeface="+mj-ea"/>
                <a:ea typeface="+mj-ea"/>
              </a:rPr>
              <a:t>公尺。為了保護球道表面，會在上面塗上一層特殊的</a:t>
            </a:r>
            <a:r>
              <a:rPr lang="zh-TW" altLang="en-US" dirty="0" smtClean="0">
                <a:solidFill>
                  <a:srgbClr val="FF0000"/>
                </a:solidFill>
                <a:latin typeface="+mj-ea"/>
                <a:ea typeface="+mj-ea"/>
              </a:rPr>
              <a:t>防護漆</a:t>
            </a:r>
            <a:r>
              <a:rPr lang="zh-TW" altLang="en-US" dirty="0" smtClean="0">
                <a:solidFill>
                  <a:srgbClr val="002060"/>
                </a:solidFill>
                <a:latin typeface="+mj-ea"/>
                <a:ea typeface="+mj-ea"/>
              </a:rPr>
              <a:t>。</a:t>
            </a:r>
          </a:p>
          <a:p>
            <a:endParaRPr lang="zh-TW" altLang="en-US" dirty="0">
              <a:latin typeface="+mj-ea"/>
              <a:ea typeface="+mj-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67928" y="44624"/>
            <a:ext cx="1090464" cy="936104"/>
          </a:xfrm>
        </p:spPr>
        <p:txBody>
          <a:bodyPr>
            <a:normAutofit/>
          </a:bodyPr>
          <a:lstStyle/>
          <a:p>
            <a:r>
              <a:rPr lang="zh-TW" altLang="en-US" b="1" dirty="0" smtClean="0">
                <a:solidFill>
                  <a:srgbClr val="002060"/>
                </a:solidFill>
                <a:latin typeface="+mj-ea"/>
              </a:rPr>
              <a:t>球</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898449392"/>
              </p:ext>
            </p:extLst>
          </p:nvPr>
        </p:nvGraphicFramePr>
        <p:xfrm>
          <a:off x="184005" y="4941168"/>
          <a:ext cx="8858311" cy="1606595"/>
        </p:xfrm>
        <a:graphic>
          <a:graphicData uri="http://schemas.openxmlformats.org/drawingml/2006/table">
            <a:tbl>
              <a:tblPr firstRow="1" bandRow="1">
                <a:tableStyleId>{BC89EF96-8CEA-46FF-86C4-4CE0E7609802}</a:tableStyleId>
              </a:tblPr>
              <a:tblGrid>
                <a:gridCol w="885831"/>
                <a:gridCol w="885831"/>
                <a:gridCol w="885831"/>
                <a:gridCol w="885831"/>
                <a:gridCol w="885833"/>
                <a:gridCol w="1000132"/>
                <a:gridCol w="857256"/>
                <a:gridCol w="857256"/>
                <a:gridCol w="828679"/>
                <a:gridCol w="885831"/>
              </a:tblGrid>
              <a:tr h="866295">
                <a:tc>
                  <a:txBody>
                    <a:bodyPr/>
                    <a:lstStyle/>
                    <a:p>
                      <a:pPr algn="ctr"/>
                      <a:r>
                        <a:rPr lang="zh-TW" altLang="en-US" dirty="0"/>
                        <a:t>磅</a:t>
                      </a:r>
                    </a:p>
                  </a:txBody>
                  <a:tcPr anchor="ctr"/>
                </a:tc>
                <a:tc>
                  <a:txBody>
                    <a:bodyPr/>
                    <a:lstStyle/>
                    <a:p>
                      <a:r>
                        <a:rPr lang="en-US" altLang="zh-TW"/>
                        <a:t>8</a:t>
                      </a:r>
                    </a:p>
                  </a:txBody>
                  <a:tcPr anchor="ctr"/>
                </a:tc>
                <a:tc>
                  <a:txBody>
                    <a:bodyPr/>
                    <a:lstStyle/>
                    <a:p>
                      <a:r>
                        <a:rPr lang="en-US" altLang="zh-TW"/>
                        <a:t>9</a:t>
                      </a:r>
                    </a:p>
                  </a:txBody>
                  <a:tcPr anchor="ctr"/>
                </a:tc>
                <a:tc>
                  <a:txBody>
                    <a:bodyPr/>
                    <a:lstStyle/>
                    <a:p>
                      <a:r>
                        <a:rPr lang="en-US" altLang="zh-TW" dirty="0"/>
                        <a:t>10</a:t>
                      </a:r>
                    </a:p>
                  </a:txBody>
                  <a:tcPr anchor="ctr"/>
                </a:tc>
                <a:tc>
                  <a:txBody>
                    <a:bodyPr/>
                    <a:lstStyle/>
                    <a:p>
                      <a:r>
                        <a:rPr lang="en-US" altLang="zh-TW"/>
                        <a:t>11</a:t>
                      </a:r>
                    </a:p>
                  </a:txBody>
                  <a:tcPr anchor="ctr"/>
                </a:tc>
                <a:tc>
                  <a:txBody>
                    <a:bodyPr/>
                    <a:lstStyle/>
                    <a:p>
                      <a:r>
                        <a:rPr lang="en-US" altLang="zh-TW" dirty="0"/>
                        <a:t>12</a:t>
                      </a:r>
                    </a:p>
                  </a:txBody>
                  <a:tcPr anchor="ctr"/>
                </a:tc>
                <a:tc>
                  <a:txBody>
                    <a:bodyPr/>
                    <a:lstStyle/>
                    <a:p>
                      <a:r>
                        <a:rPr lang="en-US" altLang="zh-TW" dirty="0"/>
                        <a:t>13</a:t>
                      </a:r>
                    </a:p>
                  </a:txBody>
                  <a:tcPr anchor="ctr"/>
                </a:tc>
                <a:tc>
                  <a:txBody>
                    <a:bodyPr/>
                    <a:lstStyle/>
                    <a:p>
                      <a:r>
                        <a:rPr lang="en-US" altLang="zh-TW"/>
                        <a:t>14</a:t>
                      </a:r>
                    </a:p>
                  </a:txBody>
                  <a:tcPr anchor="ctr"/>
                </a:tc>
                <a:tc>
                  <a:txBody>
                    <a:bodyPr/>
                    <a:lstStyle/>
                    <a:p>
                      <a:r>
                        <a:rPr lang="en-US" altLang="zh-TW"/>
                        <a:t>15</a:t>
                      </a:r>
                    </a:p>
                  </a:txBody>
                  <a:tcPr anchor="ctr"/>
                </a:tc>
                <a:tc>
                  <a:txBody>
                    <a:bodyPr/>
                    <a:lstStyle/>
                    <a:p>
                      <a:r>
                        <a:rPr lang="en-US" altLang="zh-TW" dirty="0"/>
                        <a:t>16</a:t>
                      </a:r>
                    </a:p>
                  </a:txBody>
                  <a:tcPr anchor="ctr"/>
                </a:tc>
              </a:tr>
              <a:tr h="740300">
                <a:tc>
                  <a:txBody>
                    <a:bodyPr/>
                    <a:lstStyle/>
                    <a:p>
                      <a:pPr algn="ctr"/>
                      <a:r>
                        <a:rPr lang="zh-TW" altLang="en-US" dirty="0"/>
                        <a:t>公斤</a:t>
                      </a:r>
                    </a:p>
                  </a:txBody>
                  <a:tcPr anchor="ctr"/>
                </a:tc>
                <a:tc>
                  <a:txBody>
                    <a:bodyPr/>
                    <a:lstStyle/>
                    <a:p>
                      <a:r>
                        <a:rPr lang="en-US" altLang="zh-TW"/>
                        <a:t>3.6</a:t>
                      </a:r>
                    </a:p>
                  </a:txBody>
                  <a:tcPr anchor="ctr"/>
                </a:tc>
                <a:tc>
                  <a:txBody>
                    <a:bodyPr/>
                    <a:lstStyle/>
                    <a:p>
                      <a:r>
                        <a:rPr lang="en-US" altLang="zh-TW"/>
                        <a:t>4.0</a:t>
                      </a:r>
                    </a:p>
                  </a:txBody>
                  <a:tcPr anchor="ctr"/>
                </a:tc>
                <a:tc>
                  <a:txBody>
                    <a:bodyPr/>
                    <a:lstStyle/>
                    <a:p>
                      <a:r>
                        <a:rPr lang="en-US" altLang="zh-TW"/>
                        <a:t>4.5</a:t>
                      </a:r>
                    </a:p>
                  </a:txBody>
                  <a:tcPr anchor="ctr"/>
                </a:tc>
                <a:tc>
                  <a:txBody>
                    <a:bodyPr/>
                    <a:lstStyle/>
                    <a:p>
                      <a:r>
                        <a:rPr lang="en-US" altLang="zh-TW"/>
                        <a:t>5.0</a:t>
                      </a:r>
                    </a:p>
                  </a:txBody>
                  <a:tcPr anchor="ctr"/>
                </a:tc>
                <a:tc>
                  <a:txBody>
                    <a:bodyPr/>
                    <a:lstStyle/>
                    <a:p>
                      <a:r>
                        <a:rPr lang="en-US" altLang="zh-TW"/>
                        <a:t>5.4</a:t>
                      </a:r>
                    </a:p>
                  </a:txBody>
                  <a:tcPr anchor="ctr"/>
                </a:tc>
                <a:tc>
                  <a:txBody>
                    <a:bodyPr/>
                    <a:lstStyle/>
                    <a:p>
                      <a:r>
                        <a:rPr lang="en-US" altLang="zh-TW"/>
                        <a:t>5.9</a:t>
                      </a:r>
                    </a:p>
                  </a:txBody>
                  <a:tcPr anchor="ctr"/>
                </a:tc>
                <a:tc>
                  <a:txBody>
                    <a:bodyPr/>
                    <a:lstStyle/>
                    <a:p>
                      <a:r>
                        <a:rPr lang="en-US" altLang="zh-TW"/>
                        <a:t>6.4</a:t>
                      </a:r>
                    </a:p>
                  </a:txBody>
                  <a:tcPr anchor="ctr"/>
                </a:tc>
                <a:tc>
                  <a:txBody>
                    <a:bodyPr/>
                    <a:lstStyle/>
                    <a:p>
                      <a:r>
                        <a:rPr lang="en-US" altLang="zh-TW"/>
                        <a:t>6.8</a:t>
                      </a:r>
                    </a:p>
                  </a:txBody>
                  <a:tcPr anchor="ctr"/>
                </a:tc>
                <a:tc>
                  <a:txBody>
                    <a:bodyPr/>
                    <a:lstStyle/>
                    <a:p>
                      <a:r>
                        <a:rPr lang="en-US" altLang="zh-TW" dirty="0"/>
                        <a:t>7.26</a:t>
                      </a:r>
                    </a:p>
                  </a:txBody>
                  <a:tcPr anchor="ctr"/>
                </a:tc>
              </a:tr>
            </a:tbl>
          </a:graphicData>
        </a:graphic>
      </p:graphicFrame>
      <p:sp>
        <p:nvSpPr>
          <p:cNvPr id="5" name="矩形 4"/>
          <p:cNvSpPr/>
          <p:nvPr/>
        </p:nvSpPr>
        <p:spPr>
          <a:xfrm>
            <a:off x="184036" y="980728"/>
            <a:ext cx="8858280" cy="3785652"/>
          </a:xfrm>
          <a:prstGeom prst="rect">
            <a:avLst/>
          </a:prstGeom>
        </p:spPr>
        <p:txBody>
          <a:bodyPr wrap="square">
            <a:spAutoFit/>
          </a:bodyPr>
          <a:lstStyle/>
          <a:p>
            <a:pPr>
              <a:buFont typeface="Arial" pitchFamily="34" charset="0"/>
              <a:buChar char="•"/>
            </a:pPr>
            <a:r>
              <a:rPr lang="zh-TW" altLang="en-US" sz="2400" dirty="0" smtClean="0">
                <a:solidFill>
                  <a:srgbClr val="002060"/>
                </a:solidFill>
                <a:latin typeface="+mj-ea"/>
                <a:ea typeface="+mj-ea"/>
              </a:rPr>
              <a:t>材質限定為</a:t>
            </a:r>
            <a:r>
              <a:rPr lang="zh-TW" altLang="en-US" sz="2400" dirty="0" smtClean="0">
                <a:solidFill>
                  <a:srgbClr val="FF0000"/>
                </a:solidFill>
                <a:latin typeface="+mj-ea"/>
                <a:ea typeface="+mj-ea"/>
              </a:rPr>
              <a:t>非金屬材質</a:t>
            </a:r>
            <a:r>
              <a:rPr lang="zh-TW" altLang="en-US" sz="2400" dirty="0" smtClean="0">
                <a:solidFill>
                  <a:srgbClr val="002060"/>
                </a:solidFill>
                <a:latin typeface="+mj-ea"/>
                <a:ea typeface="+mj-ea"/>
              </a:rPr>
              <a:t>。現今均是中心以</a:t>
            </a:r>
            <a:r>
              <a:rPr lang="zh-TW" altLang="en-US" sz="2400" dirty="0" smtClean="0">
                <a:solidFill>
                  <a:srgbClr val="FF0000"/>
                </a:solidFill>
                <a:latin typeface="+mj-ea"/>
                <a:ea typeface="+mj-ea"/>
              </a:rPr>
              <a:t>軟木塞</a:t>
            </a:r>
            <a:r>
              <a:rPr lang="zh-TW" altLang="en-US" sz="2400" dirty="0" smtClean="0">
                <a:solidFill>
                  <a:srgbClr val="002060"/>
                </a:solidFill>
                <a:latin typeface="+mj-ea"/>
                <a:ea typeface="+mj-ea"/>
              </a:rPr>
              <a:t>和</a:t>
            </a:r>
            <a:r>
              <a:rPr lang="zh-TW" altLang="en-US" sz="2400" dirty="0" smtClean="0">
                <a:solidFill>
                  <a:srgbClr val="FF0000"/>
                </a:solidFill>
                <a:latin typeface="+mj-ea"/>
                <a:ea typeface="+mj-ea"/>
              </a:rPr>
              <a:t>合成強化橡膠</a:t>
            </a:r>
            <a:r>
              <a:rPr lang="zh-TW" altLang="en-US" sz="2400" dirty="0" smtClean="0">
                <a:solidFill>
                  <a:srgbClr val="002060"/>
                </a:solidFill>
                <a:latin typeface="+mj-ea"/>
                <a:ea typeface="+mj-ea"/>
              </a:rPr>
              <a:t>混合組成，外層用硬質橡膠、塑膠或玻璃纖維包圍而成。直徑</a:t>
            </a:r>
            <a:r>
              <a:rPr lang="en-US" altLang="zh-TW" sz="2400" dirty="0" smtClean="0">
                <a:solidFill>
                  <a:srgbClr val="002060"/>
                </a:solidFill>
                <a:latin typeface="+mj-ea"/>
                <a:ea typeface="+mj-ea"/>
              </a:rPr>
              <a:t>21.5</a:t>
            </a:r>
            <a:r>
              <a:rPr lang="zh-TW" altLang="en-US" sz="2400" dirty="0" smtClean="0">
                <a:solidFill>
                  <a:srgbClr val="002060"/>
                </a:solidFill>
                <a:latin typeface="+mj-ea"/>
                <a:ea typeface="+mj-ea"/>
              </a:rPr>
              <a:t>公分，圓周</a:t>
            </a:r>
            <a:r>
              <a:rPr lang="en-US" altLang="zh-TW" sz="2400" dirty="0" smtClean="0">
                <a:solidFill>
                  <a:srgbClr val="002060"/>
                </a:solidFill>
                <a:latin typeface="+mj-ea"/>
                <a:ea typeface="+mj-ea"/>
              </a:rPr>
              <a:t>68.5</a:t>
            </a:r>
            <a:r>
              <a:rPr lang="zh-TW" altLang="en-US" sz="2400" dirty="0" smtClean="0">
                <a:solidFill>
                  <a:srgbClr val="002060"/>
                </a:solidFill>
                <a:latin typeface="+mj-ea"/>
                <a:ea typeface="+mj-ea"/>
              </a:rPr>
              <a:t>公分。重量依照國際規定最重到</a:t>
            </a:r>
            <a:r>
              <a:rPr lang="en-US" altLang="zh-TW" sz="2400" dirty="0" smtClean="0">
                <a:solidFill>
                  <a:srgbClr val="002060"/>
                </a:solidFill>
                <a:latin typeface="+mj-ea"/>
                <a:ea typeface="+mj-ea"/>
              </a:rPr>
              <a:t>16</a:t>
            </a:r>
            <a:r>
              <a:rPr lang="zh-TW" altLang="en-US" sz="2400" dirty="0" smtClean="0">
                <a:solidFill>
                  <a:srgbClr val="002060"/>
                </a:solidFill>
                <a:latin typeface="+mj-ea"/>
                <a:ea typeface="+mj-ea"/>
              </a:rPr>
              <a:t>磅（每磅為</a:t>
            </a:r>
            <a:r>
              <a:rPr lang="en-US" altLang="zh-TW" sz="2400" dirty="0" smtClean="0">
                <a:solidFill>
                  <a:srgbClr val="002060"/>
                </a:solidFill>
                <a:latin typeface="+mj-ea"/>
                <a:ea typeface="+mj-ea"/>
              </a:rPr>
              <a:t>0.454</a:t>
            </a:r>
            <a:r>
              <a:rPr lang="zh-TW" altLang="en-US" sz="2400" dirty="0" smtClean="0">
                <a:solidFill>
                  <a:srgbClr val="002060"/>
                </a:solidFill>
                <a:latin typeface="+mj-ea"/>
                <a:ea typeface="+mj-ea"/>
              </a:rPr>
              <a:t>公斤）。一個人可憑喜好而選擇所丟的保齡球的重量，通常為</a:t>
            </a:r>
            <a:r>
              <a:rPr lang="en-US" altLang="zh-TW" sz="2400" dirty="0" smtClean="0">
                <a:solidFill>
                  <a:srgbClr val="FF0000"/>
                </a:solidFill>
                <a:latin typeface="+mj-ea"/>
                <a:ea typeface="+mj-ea"/>
              </a:rPr>
              <a:t>8</a:t>
            </a:r>
            <a:r>
              <a:rPr lang="zh-TW" altLang="en-US" sz="2400" dirty="0" smtClean="0">
                <a:solidFill>
                  <a:srgbClr val="FF0000"/>
                </a:solidFill>
                <a:latin typeface="+mj-ea"/>
                <a:ea typeface="+mj-ea"/>
              </a:rPr>
              <a:t>到</a:t>
            </a:r>
            <a:r>
              <a:rPr lang="en-US" altLang="zh-TW" sz="2400" dirty="0" smtClean="0">
                <a:solidFill>
                  <a:srgbClr val="FF0000"/>
                </a:solidFill>
                <a:latin typeface="+mj-ea"/>
                <a:ea typeface="+mj-ea"/>
              </a:rPr>
              <a:t>16</a:t>
            </a:r>
            <a:r>
              <a:rPr lang="zh-TW" altLang="en-US" sz="2400" dirty="0" smtClean="0">
                <a:solidFill>
                  <a:srgbClr val="FF0000"/>
                </a:solidFill>
                <a:latin typeface="+mj-ea"/>
                <a:ea typeface="+mj-ea"/>
              </a:rPr>
              <a:t>磅</a:t>
            </a:r>
            <a:r>
              <a:rPr lang="zh-TW" altLang="en-US" sz="2400" dirty="0" smtClean="0">
                <a:solidFill>
                  <a:srgbClr val="002060"/>
                </a:solidFill>
                <a:latin typeface="+mj-ea"/>
                <a:ea typeface="+mj-ea"/>
              </a:rPr>
              <a:t>。</a:t>
            </a:r>
            <a:endParaRPr lang="en-US" altLang="zh-TW" sz="2400" dirty="0" smtClean="0">
              <a:solidFill>
                <a:srgbClr val="002060"/>
              </a:solidFill>
              <a:latin typeface="+mj-ea"/>
              <a:ea typeface="+mj-ea"/>
            </a:endParaRPr>
          </a:p>
          <a:p>
            <a:pPr>
              <a:buFont typeface="Arial" pitchFamily="34" charset="0"/>
              <a:buChar char="•"/>
            </a:pPr>
            <a:endParaRPr lang="en-US" altLang="zh-TW" sz="2400" dirty="0" smtClean="0">
              <a:solidFill>
                <a:srgbClr val="002060"/>
              </a:solidFill>
              <a:latin typeface="+mj-ea"/>
              <a:ea typeface="+mj-ea"/>
            </a:endParaRPr>
          </a:p>
          <a:p>
            <a:pPr>
              <a:buFont typeface="Arial" pitchFamily="34" charset="0"/>
              <a:buChar char="•"/>
            </a:pPr>
            <a:r>
              <a:rPr lang="zh-TW" altLang="en-US" sz="2400" dirty="0" smtClean="0">
                <a:solidFill>
                  <a:srgbClr val="002060"/>
                </a:solidFill>
                <a:latin typeface="+mj-ea"/>
                <a:ea typeface="+mj-ea"/>
              </a:rPr>
              <a:t>選擇球的重量有個說法是「自己的體重除以</a:t>
            </a:r>
            <a:r>
              <a:rPr lang="en-US" altLang="zh-TW" sz="2400" dirty="0" smtClean="0">
                <a:solidFill>
                  <a:srgbClr val="002060"/>
                </a:solidFill>
                <a:latin typeface="+mj-ea"/>
                <a:ea typeface="+mj-ea"/>
              </a:rPr>
              <a:t>10</a:t>
            </a:r>
            <a:r>
              <a:rPr lang="zh-TW" altLang="en-US" sz="2400" dirty="0" smtClean="0">
                <a:solidFill>
                  <a:srgbClr val="002060"/>
                </a:solidFill>
                <a:latin typeface="+mj-ea"/>
                <a:ea typeface="+mj-ea"/>
              </a:rPr>
              <a:t>」，所得到得就是你所該拿的球重，但僅供參考。真正的選擇方式應該是看個人丟球的經驗還有身體所能負荷的能力來判斷。球上有三個洞，分別是放入拇指，中指和無名指，以便抓球和丟球。</a:t>
            </a:r>
            <a:endParaRPr lang="en-US" altLang="zh-TW" sz="2400" dirty="0" smtClean="0">
              <a:solidFill>
                <a:srgbClr val="002060"/>
              </a:solidFill>
              <a:latin typeface="+mj-ea"/>
              <a:ea typeface="+mj-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保龄球.jpg"/>
          <p:cNvPicPr>
            <a:picLocks noChangeAspect="1"/>
          </p:cNvPicPr>
          <p:nvPr/>
        </p:nvPicPr>
        <p:blipFill>
          <a:blip r:embed="rId2"/>
          <a:stretch>
            <a:fillRect/>
          </a:stretch>
        </p:blipFill>
        <p:spPr>
          <a:xfrm>
            <a:off x="3923928" y="2924944"/>
            <a:ext cx="5143536" cy="3857652"/>
          </a:xfrm>
          <a:prstGeom prst="rect">
            <a:avLst/>
          </a:prstGeom>
        </p:spPr>
      </p:pic>
      <p:pic>
        <p:nvPicPr>
          <p:cNvPr id="7" name="內容版面配置區 6" descr="取球安全.jpg"/>
          <p:cNvPicPr>
            <a:picLocks noGrp="1" noChangeAspect="1"/>
          </p:cNvPicPr>
          <p:nvPr>
            <p:ph idx="1"/>
          </p:nvPr>
        </p:nvPicPr>
        <p:blipFill>
          <a:blip r:embed="rId3"/>
          <a:stretch>
            <a:fillRect/>
          </a:stretch>
        </p:blipFill>
        <p:spPr>
          <a:xfrm>
            <a:off x="0" y="214290"/>
            <a:ext cx="5876974" cy="343073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26668" y="260648"/>
            <a:ext cx="2890664" cy="778098"/>
          </a:xfrm>
        </p:spPr>
        <p:txBody>
          <a:bodyPr/>
          <a:lstStyle/>
          <a:p>
            <a:r>
              <a:rPr lang="zh-TW" altLang="en-US" b="1" dirty="0" smtClean="0">
                <a:solidFill>
                  <a:srgbClr val="002060"/>
                </a:solidFill>
                <a:latin typeface="+mj-ea"/>
              </a:rPr>
              <a:t>保齡球鞋</a:t>
            </a:r>
            <a:endParaRPr lang="zh-TW" altLang="en-US" b="1" dirty="0">
              <a:solidFill>
                <a:srgbClr val="002060"/>
              </a:solidFill>
              <a:latin typeface="+mj-ea"/>
            </a:endParaRPr>
          </a:p>
        </p:txBody>
      </p:sp>
      <p:sp>
        <p:nvSpPr>
          <p:cNvPr id="3" name="內容版面配置區 2"/>
          <p:cNvSpPr>
            <a:spLocks noGrp="1"/>
          </p:cNvSpPr>
          <p:nvPr>
            <p:ph idx="1"/>
          </p:nvPr>
        </p:nvSpPr>
        <p:spPr>
          <a:xfrm>
            <a:off x="107504" y="1038746"/>
            <a:ext cx="9036496" cy="3124944"/>
          </a:xfrm>
        </p:spPr>
        <p:txBody>
          <a:bodyPr>
            <a:normAutofit/>
          </a:bodyPr>
          <a:lstStyle/>
          <a:p>
            <a:r>
              <a:rPr lang="zh-TW" altLang="en-US" dirty="0" smtClean="0">
                <a:solidFill>
                  <a:srgbClr val="002060"/>
                </a:solidFill>
                <a:latin typeface="+mj-ea"/>
                <a:ea typeface="+mj-ea"/>
              </a:rPr>
              <a:t>打保齡球所穿的鞋子</a:t>
            </a:r>
            <a:r>
              <a:rPr lang="zh-TW" altLang="en-US" dirty="0" smtClean="0">
                <a:solidFill>
                  <a:srgbClr val="FF0000"/>
                </a:solidFill>
                <a:latin typeface="+mj-ea"/>
                <a:ea typeface="+mj-ea"/>
              </a:rPr>
              <a:t>左右鞋底各不同</a:t>
            </a:r>
            <a:r>
              <a:rPr lang="zh-TW" altLang="en-US" dirty="0" smtClean="0">
                <a:solidFill>
                  <a:srgbClr val="002060"/>
                </a:solidFill>
                <a:latin typeface="+mj-ea"/>
                <a:ea typeface="+mj-ea"/>
              </a:rPr>
              <a:t>。用右手持球者，其</a:t>
            </a:r>
            <a:r>
              <a:rPr lang="zh-TW" altLang="en-US" u="sng" dirty="0" smtClean="0">
                <a:solidFill>
                  <a:srgbClr val="002060"/>
                </a:solidFill>
                <a:latin typeface="+mj-ea"/>
                <a:ea typeface="+mj-ea"/>
              </a:rPr>
              <a:t>右腳鞋的腳底會有橡膠</a:t>
            </a:r>
            <a:r>
              <a:rPr lang="zh-TW" altLang="en-US" dirty="0" smtClean="0">
                <a:solidFill>
                  <a:srgbClr val="002060"/>
                </a:solidFill>
                <a:latin typeface="+mj-ea"/>
                <a:ea typeface="+mj-ea"/>
              </a:rPr>
              <a:t>，</a:t>
            </a:r>
            <a:r>
              <a:rPr lang="zh-TW" altLang="en-US" u="sng" dirty="0" smtClean="0">
                <a:solidFill>
                  <a:srgbClr val="002060"/>
                </a:solidFill>
                <a:latin typeface="+mj-ea"/>
                <a:ea typeface="+mj-ea"/>
              </a:rPr>
              <a:t>左腳鞋的腳底會有皮革或布塊</a:t>
            </a:r>
            <a:r>
              <a:rPr lang="zh-TW" altLang="en-US" dirty="0" smtClean="0">
                <a:solidFill>
                  <a:srgbClr val="002060"/>
                </a:solidFill>
                <a:latin typeface="+mj-ea"/>
                <a:ea typeface="+mj-ea"/>
              </a:rPr>
              <a:t>，其目的是為了作</a:t>
            </a:r>
            <a:r>
              <a:rPr lang="zh-TW" altLang="en-US" b="1" dirty="0" smtClean="0">
                <a:solidFill>
                  <a:srgbClr val="FF0000"/>
                </a:solidFill>
                <a:latin typeface="+mj-ea"/>
                <a:ea typeface="+mj-ea"/>
              </a:rPr>
              <a:t>滑步</a:t>
            </a:r>
            <a:r>
              <a:rPr lang="zh-TW" altLang="en-US" dirty="0" smtClean="0">
                <a:solidFill>
                  <a:srgbClr val="002060"/>
                </a:solidFill>
                <a:latin typeface="+mj-ea"/>
                <a:ea typeface="+mj-ea"/>
              </a:rPr>
              <a:t>的動作。反之，左手持球者，是右腳鞋的腳底會有皮革或布塊。而球館提供的公用鞋是左右兩腳都有皮革或布塊。</a:t>
            </a:r>
            <a:endParaRPr lang="zh-TW" altLang="en-US" dirty="0">
              <a:solidFill>
                <a:srgbClr val="002060"/>
              </a:solidFill>
              <a:latin typeface="+mj-ea"/>
              <a:ea typeface="+mj-ea"/>
            </a:endParaRPr>
          </a:p>
        </p:txBody>
      </p:sp>
      <p:pic>
        <p:nvPicPr>
          <p:cNvPr id="4" name="內容版面配置區 3" descr="1a4b1e96-0e8e-4a47-a2b8-86359ee8ce2f.jpg"/>
          <p:cNvPicPr>
            <a:picLocks noChangeAspect="1"/>
          </p:cNvPicPr>
          <p:nvPr/>
        </p:nvPicPr>
        <p:blipFill>
          <a:blip r:embed="rId2"/>
          <a:stretch>
            <a:fillRect/>
          </a:stretch>
        </p:blipFill>
        <p:spPr>
          <a:xfrm>
            <a:off x="6019335" y="3717032"/>
            <a:ext cx="2930048" cy="3035347"/>
          </a:xfrm>
          <a:prstGeom prst="rect">
            <a:avLst/>
          </a:prstGeom>
        </p:spPr>
      </p:pic>
      <p:pic>
        <p:nvPicPr>
          <p:cNvPr id="5" name="圖片 4" descr="s-570-01.jpg"/>
          <p:cNvPicPr>
            <a:picLocks noChangeAspect="1"/>
          </p:cNvPicPr>
          <p:nvPr/>
        </p:nvPicPr>
        <p:blipFill>
          <a:blip r:embed="rId3"/>
          <a:stretch>
            <a:fillRect/>
          </a:stretch>
        </p:blipFill>
        <p:spPr>
          <a:xfrm>
            <a:off x="539552" y="4149079"/>
            <a:ext cx="5285166" cy="260329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18756" y="188640"/>
            <a:ext cx="1306488" cy="850106"/>
          </a:xfrm>
        </p:spPr>
        <p:txBody>
          <a:bodyPr/>
          <a:lstStyle/>
          <a:p>
            <a:r>
              <a:rPr lang="zh-TW" altLang="en-US" dirty="0" smtClean="0"/>
              <a:t>評量</a:t>
            </a:r>
            <a:endParaRPr lang="zh-TW" altLang="en-US" dirty="0"/>
          </a:p>
        </p:txBody>
      </p:sp>
      <p:sp>
        <p:nvSpPr>
          <p:cNvPr id="3" name="內容版面配置區 2"/>
          <p:cNvSpPr>
            <a:spLocks noGrp="1"/>
          </p:cNvSpPr>
          <p:nvPr>
            <p:ph idx="1"/>
          </p:nvPr>
        </p:nvSpPr>
        <p:spPr>
          <a:xfrm>
            <a:off x="323528" y="1556792"/>
            <a:ext cx="8640960" cy="4584687"/>
          </a:xfrm>
        </p:spPr>
        <p:txBody>
          <a:bodyPr>
            <a:normAutofit fontScale="92500"/>
          </a:bodyPr>
          <a:lstStyle/>
          <a:p>
            <a:pPr marL="514350" indent="-514350">
              <a:buFont typeface="+mj-lt"/>
              <a:buAutoNum type="arabicPeriod"/>
            </a:pPr>
            <a:r>
              <a:rPr lang="zh-TW" altLang="en-US" dirty="0">
                <a:solidFill>
                  <a:schemeClr val="bg2">
                    <a:lumMod val="10000"/>
                  </a:schemeClr>
                </a:solidFill>
                <a:latin typeface="+mj-ea"/>
                <a:ea typeface="+mj-ea"/>
              </a:rPr>
              <a:t>考古學家</a:t>
            </a:r>
            <a:r>
              <a:rPr lang="zh-TW" altLang="en-US" dirty="0" smtClean="0">
                <a:solidFill>
                  <a:schemeClr val="bg2">
                    <a:lumMod val="10000"/>
                  </a:schemeClr>
                </a:solidFill>
                <a:latin typeface="+mj-ea"/>
                <a:ea typeface="+mj-ea"/>
              </a:rPr>
              <a:t>在哪個國家發現了世界最早的保齡球？</a:t>
            </a:r>
            <a:endParaRPr lang="en-US" altLang="zh-TW" dirty="0" smtClean="0">
              <a:solidFill>
                <a:schemeClr val="bg2">
                  <a:lumMod val="10000"/>
                </a:schemeClr>
              </a:solidFill>
              <a:latin typeface="+mj-ea"/>
              <a:ea typeface="+mj-ea"/>
            </a:endParaRPr>
          </a:p>
          <a:p>
            <a:pPr marL="514350" indent="-514350">
              <a:buFont typeface="+mj-lt"/>
              <a:buAutoNum type="arabicPeriod"/>
            </a:pPr>
            <a:r>
              <a:rPr lang="zh-TW" altLang="en-US" dirty="0" smtClean="0">
                <a:solidFill>
                  <a:schemeClr val="bg2">
                    <a:lumMod val="10000"/>
                  </a:schemeClr>
                </a:solidFill>
                <a:latin typeface="+mj-ea"/>
                <a:ea typeface="+mj-ea"/>
              </a:rPr>
              <a:t>西元４世紀時的歐洲人</a:t>
            </a:r>
            <a:r>
              <a:rPr lang="zh-TW" altLang="en-US" dirty="0">
                <a:solidFill>
                  <a:schemeClr val="bg2">
                    <a:lumMod val="10000"/>
                  </a:schemeClr>
                </a:solidFill>
                <a:latin typeface="+mj-ea"/>
                <a:ea typeface="+mj-ea"/>
              </a:rPr>
              <a:t>將</a:t>
            </a:r>
            <a:r>
              <a:rPr lang="zh-TW" altLang="en-US" dirty="0" smtClean="0">
                <a:solidFill>
                  <a:schemeClr val="bg2">
                    <a:lumMod val="10000"/>
                  </a:schemeClr>
                </a:solidFill>
                <a:latin typeface="+mj-ea"/>
                <a:ea typeface="+mj-ea"/>
              </a:rPr>
              <a:t>保齡球視為？</a:t>
            </a:r>
            <a:endParaRPr lang="en-US" altLang="zh-TW" dirty="0" smtClean="0">
              <a:solidFill>
                <a:schemeClr val="bg2">
                  <a:lumMod val="10000"/>
                </a:schemeClr>
              </a:solidFill>
              <a:latin typeface="+mj-ea"/>
              <a:ea typeface="+mj-ea"/>
            </a:endParaRPr>
          </a:p>
          <a:p>
            <a:pPr marL="514350" indent="-514350">
              <a:buFont typeface="+mj-lt"/>
              <a:buAutoNum type="arabicPeriod"/>
            </a:pPr>
            <a:r>
              <a:rPr lang="zh-TW" altLang="en-US" dirty="0" smtClean="0">
                <a:solidFill>
                  <a:schemeClr val="bg2">
                    <a:lumMod val="10000"/>
                  </a:schemeClr>
                </a:solidFill>
                <a:latin typeface="+mj-ea"/>
                <a:ea typeface="+mj-ea"/>
              </a:rPr>
              <a:t>世界保齡球的比賽賽制主要分為哪兩種？</a:t>
            </a:r>
            <a:endParaRPr lang="en-US" altLang="zh-TW" dirty="0" smtClean="0">
              <a:solidFill>
                <a:schemeClr val="bg2">
                  <a:lumMod val="10000"/>
                </a:schemeClr>
              </a:solidFill>
              <a:latin typeface="+mj-ea"/>
              <a:ea typeface="+mj-ea"/>
            </a:endParaRPr>
          </a:p>
          <a:p>
            <a:pPr marL="514350" indent="-514350">
              <a:buFont typeface="+mj-lt"/>
              <a:buAutoNum type="arabicPeriod"/>
            </a:pPr>
            <a:r>
              <a:rPr lang="zh-TW" altLang="en-US" dirty="0" smtClean="0">
                <a:solidFill>
                  <a:schemeClr val="bg2">
                    <a:lumMod val="10000"/>
                  </a:schemeClr>
                </a:solidFill>
                <a:latin typeface="+mj-ea"/>
                <a:ea typeface="+mj-ea"/>
              </a:rPr>
              <a:t>保齡球鞋有分為兩種材質的鞋板，各是哪兩種</a:t>
            </a:r>
            <a:r>
              <a:rPr lang="en-US" altLang="zh-TW" dirty="0" smtClean="0">
                <a:solidFill>
                  <a:schemeClr val="bg2">
                    <a:lumMod val="10000"/>
                  </a:schemeClr>
                </a:solidFill>
                <a:latin typeface="+mj-ea"/>
                <a:ea typeface="+mj-ea"/>
              </a:rPr>
              <a:t>?</a:t>
            </a:r>
          </a:p>
          <a:p>
            <a:pPr marL="514350" indent="-514350">
              <a:buFont typeface="+mj-lt"/>
              <a:buAutoNum type="arabicPeriod"/>
            </a:pPr>
            <a:r>
              <a:rPr lang="zh-TW" altLang="en-US" dirty="0">
                <a:solidFill>
                  <a:schemeClr val="bg2">
                    <a:lumMod val="10000"/>
                  </a:schemeClr>
                </a:solidFill>
                <a:latin typeface="+mj-ea"/>
                <a:ea typeface="+mj-ea"/>
              </a:rPr>
              <a:t>呈</a:t>
            </a:r>
            <a:r>
              <a:rPr lang="zh-TW" altLang="en-US" dirty="0" smtClean="0">
                <a:solidFill>
                  <a:schemeClr val="bg2">
                    <a:lumMod val="10000"/>
                  </a:schemeClr>
                </a:solidFill>
                <a:latin typeface="+mj-ea"/>
                <a:ea typeface="+mj-ea"/>
              </a:rPr>
              <a:t>上題，如果今天是左撇子的選手，請問他的鞋子該怎麼穿</a:t>
            </a:r>
            <a:r>
              <a:rPr lang="en-US" altLang="zh-TW" dirty="0" smtClean="0">
                <a:solidFill>
                  <a:schemeClr val="bg2">
                    <a:lumMod val="10000"/>
                  </a:schemeClr>
                </a:solidFill>
                <a:latin typeface="+mj-ea"/>
                <a:ea typeface="+mj-ea"/>
              </a:rPr>
              <a:t>?</a:t>
            </a:r>
          </a:p>
          <a:p>
            <a:pPr marL="514350" indent="-514350">
              <a:buFont typeface="+mj-lt"/>
              <a:buAutoNum type="arabicPeriod"/>
            </a:pPr>
            <a:r>
              <a:rPr lang="zh-TW" altLang="en-US" dirty="0" smtClean="0">
                <a:solidFill>
                  <a:schemeClr val="bg2">
                    <a:lumMod val="10000"/>
                  </a:schemeClr>
                </a:solidFill>
                <a:latin typeface="+mj-ea"/>
                <a:ea typeface="+mj-ea"/>
              </a:rPr>
              <a:t>保齡球上都會有數字，數字的意義是什麼</a:t>
            </a:r>
            <a:r>
              <a:rPr lang="en-US" altLang="zh-TW" dirty="0" smtClean="0">
                <a:solidFill>
                  <a:schemeClr val="bg2">
                    <a:lumMod val="10000"/>
                  </a:schemeClr>
                </a:solidFill>
                <a:latin typeface="+mj-ea"/>
                <a:ea typeface="+mj-ea"/>
              </a:rPr>
              <a:t>?</a:t>
            </a:r>
          </a:p>
          <a:p>
            <a:pPr marL="514350" indent="-514350">
              <a:buFont typeface="+mj-lt"/>
              <a:buAutoNum type="arabicPeriod"/>
            </a:pPr>
            <a:r>
              <a:rPr lang="zh-TW" altLang="en-US" dirty="0" smtClean="0">
                <a:solidFill>
                  <a:schemeClr val="bg2">
                    <a:lumMod val="10000"/>
                  </a:schemeClr>
                </a:solidFill>
                <a:latin typeface="+mj-ea"/>
                <a:ea typeface="+mj-ea"/>
              </a:rPr>
              <a:t>計分方式內，全倒、補中的符號長什麼樣子</a:t>
            </a:r>
            <a:r>
              <a:rPr lang="en-US" altLang="zh-TW" dirty="0" smtClean="0">
                <a:solidFill>
                  <a:schemeClr val="bg2">
                    <a:lumMod val="10000"/>
                  </a:schemeClr>
                </a:solidFill>
                <a:latin typeface="+mj-ea"/>
                <a:ea typeface="+mj-ea"/>
              </a:rPr>
              <a:t>?</a:t>
            </a:r>
          </a:p>
          <a:p>
            <a:pPr marL="514350" indent="-514350">
              <a:buFont typeface="+mj-lt"/>
              <a:buAutoNum type="arabicPeriod"/>
            </a:pPr>
            <a:endParaRPr lang="en-US" altLang="zh-TW" sz="2800" dirty="0" smtClean="0">
              <a:solidFill>
                <a:schemeClr val="bg2">
                  <a:lumMod val="10000"/>
                </a:schemeClr>
              </a:solidFill>
              <a:latin typeface="+mj-ea"/>
              <a:ea typeface="+mj-ea"/>
            </a:endParaRPr>
          </a:p>
          <a:p>
            <a:pPr marL="514350" indent="-514350">
              <a:buFont typeface="+mj-lt"/>
              <a:buAutoNum type="arabicPeriod"/>
            </a:pPr>
            <a:endParaRPr lang="en-US" altLang="zh-TW" sz="2800" dirty="0" smtClean="0">
              <a:solidFill>
                <a:schemeClr val="bg2">
                  <a:lumMod val="10000"/>
                </a:schemeClr>
              </a:solidFill>
              <a:latin typeface="+mj-ea"/>
              <a:ea typeface="+mj-ea"/>
            </a:endParaRPr>
          </a:p>
          <a:p>
            <a:pPr marL="514350" indent="-514350">
              <a:buFont typeface="+mj-lt"/>
              <a:buAutoNum type="arabicPeriod"/>
            </a:pPr>
            <a:endParaRPr lang="zh-TW" altLang="en-US" sz="2800" dirty="0">
              <a:solidFill>
                <a:schemeClr val="bg2">
                  <a:lumMod val="10000"/>
                </a:schemeClr>
              </a:solidFill>
              <a:latin typeface="+mj-ea"/>
              <a:ea typeface="+mj-ea"/>
            </a:endParaRPr>
          </a:p>
        </p:txBody>
      </p:sp>
    </p:spTree>
    <p:extLst>
      <p:ext uri="{BB962C8B-B14F-4D97-AF65-F5344CB8AC3E}">
        <p14:creationId xmlns:p14="http://schemas.microsoft.com/office/powerpoint/2010/main" val="4019085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19256" cy="6120680"/>
          </a:xfrm>
        </p:spPr>
        <p:txBody>
          <a:bodyPr/>
          <a:lstStyle/>
          <a:p>
            <a:pPr marL="0" indent="0">
              <a:buNone/>
            </a:pPr>
            <a:r>
              <a:rPr lang="zh-TW" altLang="en-US" dirty="0">
                <a:solidFill>
                  <a:schemeClr val="bg2">
                    <a:lumMod val="10000"/>
                  </a:schemeClr>
                </a:solidFill>
                <a:latin typeface="+mj-ea"/>
              </a:rPr>
              <a:t>計分</a:t>
            </a:r>
            <a:r>
              <a:rPr lang="zh-TW" altLang="en-US" dirty="0" smtClean="0">
                <a:solidFill>
                  <a:schemeClr val="bg2">
                    <a:lumMod val="10000"/>
                  </a:schemeClr>
                </a:solidFill>
                <a:latin typeface="+mj-ea"/>
              </a:rPr>
              <a:t>題</a:t>
            </a:r>
            <a:r>
              <a:rPr lang="en-US" altLang="zh-TW" dirty="0" smtClean="0">
                <a:solidFill>
                  <a:schemeClr val="bg2">
                    <a:lumMod val="10000"/>
                  </a:schemeClr>
                </a:solidFill>
                <a:latin typeface="+mj-ea"/>
              </a:rPr>
              <a:t>:</a:t>
            </a:r>
          </a:p>
          <a:p>
            <a:pPr marL="0" indent="0">
              <a:buNone/>
            </a:pPr>
            <a:endParaRPr lang="en-US" altLang="zh-TW" dirty="0" smtClean="0">
              <a:solidFill>
                <a:schemeClr val="bg2">
                  <a:lumMod val="10000"/>
                </a:schemeClr>
              </a:solidFill>
              <a:latin typeface="+mj-ea"/>
            </a:endParaRPr>
          </a:p>
          <a:p>
            <a:pPr marL="0" indent="0">
              <a:buNone/>
            </a:pPr>
            <a:endParaRPr lang="en-US" altLang="zh-TW" dirty="0">
              <a:solidFill>
                <a:schemeClr val="bg2">
                  <a:lumMod val="10000"/>
                </a:schemeClr>
              </a:solidFill>
              <a:latin typeface="+mj-ea"/>
            </a:endParaRPr>
          </a:p>
          <a:p>
            <a:pPr marL="0" indent="0">
              <a:buNone/>
            </a:pPr>
            <a:r>
              <a:rPr lang="zh-TW" altLang="en-US" dirty="0">
                <a:solidFill>
                  <a:schemeClr val="bg2">
                    <a:lumMod val="10000"/>
                  </a:schemeClr>
                </a:solidFill>
                <a:latin typeface="+mj-ea"/>
              </a:rPr>
              <a:t>計分</a:t>
            </a:r>
            <a:r>
              <a:rPr lang="zh-TW" altLang="en-US" dirty="0" smtClean="0">
                <a:solidFill>
                  <a:schemeClr val="bg2">
                    <a:lumMod val="10000"/>
                  </a:schemeClr>
                </a:solidFill>
                <a:latin typeface="+mj-ea"/>
              </a:rPr>
              <a:t>題</a:t>
            </a:r>
            <a:r>
              <a:rPr lang="en-US" altLang="zh-TW" dirty="0" smtClean="0">
                <a:solidFill>
                  <a:schemeClr val="bg2">
                    <a:lumMod val="10000"/>
                  </a:schemeClr>
                </a:solidFill>
                <a:latin typeface="+mj-ea"/>
              </a:rPr>
              <a:t>:</a:t>
            </a:r>
          </a:p>
          <a:p>
            <a:pPr marL="0" indent="0">
              <a:buNone/>
            </a:pPr>
            <a:endParaRPr lang="en-US" altLang="zh-TW" dirty="0" smtClean="0">
              <a:solidFill>
                <a:schemeClr val="bg2">
                  <a:lumMod val="10000"/>
                </a:schemeClr>
              </a:solidFill>
              <a:latin typeface="+mj-ea"/>
            </a:endParaRPr>
          </a:p>
          <a:p>
            <a:pPr marL="0" indent="0">
              <a:buNone/>
            </a:pPr>
            <a:endParaRPr lang="en-US" altLang="zh-TW" dirty="0">
              <a:solidFill>
                <a:schemeClr val="bg2">
                  <a:lumMod val="10000"/>
                </a:schemeClr>
              </a:solidFill>
              <a:latin typeface="+mj-ea"/>
            </a:endParaRPr>
          </a:p>
          <a:p>
            <a:pPr marL="0" indent="0">
              <a:buNone/>
            </a:pPr>
            <a:r>
              <a:rPr lang="en-US" altLang="zh-TW" dirty="0" smtClean="0">
                <a:solidFill>
                  <a:schemeClr val="bg2">
                    <a:lumMod val="10000"/>
                  </a:schemeClr>
                </a:solidFill>
                <a:latin typeface="+mj-ea"/>
              </a:rPr>
              <a:t/>
            </a:r>
            <a:br>
              <a:rPr lang="en-US" altLang="zh-TW" dirty="0" smtClean="0">
                <a:solidFill>
                  <a:schemeClr val="bg2">
                    <a:lumMod val="10000"/>
                  </a:schemeClr>
                </a:solidFill>
                <a:latin typeface="+mj-ea"/>
              </a:rPr>
            </a:br>
            <a:r>
              <a:rPr lang="zh-TW" altLang="en-US" dirty="0" smtClean="0">
                <a:solidFill>
                  <a:schemeClr val="bg2">
                    <a:lumMod val="10000"/>
                  </a:schemeClr>
                </a:solidFill>
                <a:latin typeface="+mj-ea"/>
              </a:rPr>
              <a:t>計分題</a:t>
            </a:r>
            <a:r>
              <a:rPr lang="en-US" altLang="zh-TW" dirty="0" smtClean="0">
                <a:solidFill>
                  <a:schemeClr val="bg2">
                    <a:lumMod val="10000"/>
                  </a:schemeClr>
                </a:solidFill>
                <a:latin typeface="+mj-ea"/>
              </a:rPr>
              <a:t>:</a:t>
            </a:r>
          </a:p>
          <a:p>
            <a:pPr marL="0" indent="0">
              <a:buNone/>
            </a:pPr>
            <a:endParaRPr lang="en-US" altLang="zh-TW" dirty="0">
              <a:solidFill>
                <a:schemeClr val="bg2">
                  <a:lumMod val="10000"/>
                </a:schemeClr>
              </a:solidFill>
              <a:latin typeface="+mj-ea"/>
            </a:endParaRPr>
          </a:p>
          <a:p>
            <a:endParaRPr lang="zh-TW" altLang="en-US" dirty="0"/>
          </a:p>
        </p:txBody>
      </p:sp>
      <p:pic>
        <p:nvPicPr>
          <p:cNvPr id="4" name="圖片 3"/>
          <p:cNvPicPr>
            <a:picLocks noChangeAspect="1"/>
          </p:cNvPicPr>
          <p:nvPr/>
        </p:nvPicPr>
        <p:blipFill>
          <a:blip r:embed="rId2"/>
          <a:stretch>
            <a:fillRect/>
          </a:stretch>
        </p:blipFill>
        <p:spPr>
          <a:xfrm>
            <a:off x="2195736" y="487064"/>
            <a:ext cx="6480720" cy="1800200"/>
          </a:xfrm>
          <a:prstGeom prst="rect">
            <a:avLst/>
          </a:prstGeom>
        </p:spPr>
      </p:pic>
      <p:pic>
        <p:nvPicPr>
          <p:cNvPr id="6" name="圖片 5"/>
          <p:cNvPicPr>
            <a:picLocks noChangeAspect="1"/>
          </p:cNvPicPr>
          <p:nvPr/>
        </p:nvPicPr>
        <p:blipFill>
          <a:blip r:embed="rId3"/>
          <a:stretch>
            <a:fillRect/>
          </a:stretch>
        </p:blipFill>
        <p:spPr>
          <a:xfrm>
            <a:off x="2304477" y="4631010"/>
            <a:ext cx="6403032" cy="2038350"/>
          </a:xfrm>
          <a:prstGeom prst="rect">
            <a:avLst/>
          </a:prstGeom>
        </p:spPr>
      </p:pic>
      <p:pic>
        <p:nvPicPr>
          <p:cNvPr id="7" name="圖片 6"/>
          <p:cNvPicPr>
            <a:picLocks noChangeAspect="1"/>
          </p:cNvPicPr>
          <p:nvPr/>
        </p:nvPicPr>
        <p:blipFill>
          <a:blip r:embed="rId4"/>
          <a:stretch>
            <a:fillRect/>
          </a:stretch>
        </p:blipFill>
        <p:spPr>
          <a:xfrm>
            <a:off x="2171579" y="2348880"/>
            <a:ext cx="6504877" cy="1952625"/>
          </a:xfrm>
          <a:prstGeom prst="rect">
            <a:avLst/>
          </a:prstGeom>
        </p:spPr>
      </p:pic>
    </p:spTree>
    <p:extLst>
      <p:ext uri="{BB962C8B-B14F-4D97-AF65-F5344CB8AC3E}">
        <p14:creationId xmlns:p14="http://schemas.microsoft.com/office/powerpoint/2010/main" val="2846429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2060"/>
                </a:solidFill>
                <a:latin typeface="+mj-ea"/>
              </a:rPr>
              <a:t>比賽  分組名單</a:t>
            </a:r>
            <a:endParaRPr lang="zh-TW" altLang="en-US" b="1" dirty="0">
              <a:solidFill>
                <a:srgbClr val="002060"/>
              </a:solidFill>
              <a:latin typeface="+mj-ea"/>
            </a:endParaRPr>
          </a:p>
        </p:txBody>
      </p:sp>
      <p:sp>
        <p:nvSpPr>
          <p:cNvPr id="3" name="內容版面配置區 2"/>
          <p:cNvSpPr>
            <a:spLocks noGrp="1"/>
          </p:cNvSpPr>
          <p:nvPr>
            <p:ph idx="1"/>
          </p:nvPr>
        </p:nvSpPr>
        <p:spPr>
          <a:xfrm>
            <a:off x="107504" y="1600200"/>
            <a:ext cx="8928992" cy="4525963"/>
          </a:xfrm>
        </p:spPr>
        <p:txBody>
          <a:bodyPr/>
          <a:lstStyle/>
          <a:p>
            <a:r>
              <a:rPr lang="zh-TW" altLang="en-US" sz="4000" dirty="0" smtClean="0">
                <a:solidFill>
                  <a:srgbClr val="002060"/>
                </a:solidFill>
                <a:latin typeface="+mj-ea"/>
                <a:ea typeface="+mj-ea"/>
              </a:rPr>
              <a:t>第一組</a:t>
            </a:r>
            <a:r>
              <a:rPr lang="en-US" altLang="zh-TW" sz="4000" dirty="0" smtClean="0">
                <a:solidFill>
                  <a:srgbClr val="002060"/>
                </a:solidFill>
                <a:latin typeface="+mj-ea"/>
                <a:ea typeface="+mj-ea"/>
              </a:rPr>
              <a:t>:</a:t>
            </a:r>
            <a:r>
              <a:rPr lang="zh-TW" altLang="en-US" sz="4000" dirty="0" smtClean="0">
                <a:solidFill>
                  <a:srgbClr val="002060"/>
                </a:solidFill>
                <a:latin typeface="+mj-ea"/>
                <a:ea typeface="+mj-ea"/>
              </a:rPr>
              <a:t>蔡依緁</a:t>
            </a:r>
            <a:r>
              <a:rPr lang="en-US" altLang="zh-TW" sz="4000" dirty="0" smtClean="0">
                <a:solidFill>
                  <a:srgbClr val="002060"/>
                </a:solidFill>
                <a:latin typeface="+mj-ea"/>
                <a:ea typeface="+mj-ea"/>
              </a:rPr>
              <a:t>,</a:t>
            </a:r>
            <a:r>
              <a:rPr lang="zh-TW" altLang="en-US" sz="4000" dirty="0" smtClean="0">
                <a:solidFill>
                  <a:srgbClr val="002060"/>
                </a:solidFill>
                <a:latin typeface="+mj-ea"/>
                <a:ea typeface="+mj-ea"/>
              </a:rPr>
              <a:t>柯欣妤</a:t>
            </a:r>
            <a:r>
              <a:rPr lang="en-US" altLang="zh-TW" sz="4000" dirty="0" smtClean="0">
                <a:solidFill>
                  <a:srgbClr val="002060"/>
                </a:solidFill>
                <a:latin typeface="+mj-ea"/>
                <a:ea typeface="+mj-ea"/>
              </a:rPr>
              <a:t>,</a:t>
            </a:r>
            <a:r>
              <a:rPr lang="zh-TW" altLang="en-US" sz="4000" dirty="0" smtClean="0">
                <a:solidFill>
                  <a:srgbClr val="002060"/>
                </a:solidFill>
                <a:latin typeface="+mj-ea"/>
                <a:ea typeface="+mj-ea"/>
              </a:rPr>
              <a:t>許皓程</a:t>
            </a:r>
            <a:r>
              <a:rPr lang="en-US" altLang="zh-TW" sz="4000" dirty="0" smtClean="0">
                <a:solidFill>
                  <a:srgbClr val="002060"/>
                </a:solidFill>
                <a:latin typeface="+mj-ea"/>
                <a:ea typeface="+mj-ea"/>
              </a:rPr>
              <a:t>,</a:t>
            </a:r>
            <a:r>
              <a:rPr lang="zh-TW" altLang="en-US" sz="4000" dirty="0" smtClean="0">
                <a:solidFill>
                  <a:srgbClr val="002060"/>
                </a:solidFill>
                <a:latin typeface="+mj-ea"/>
                <a:ea typeface="+mj-ea"/>
              </a:rPr>
              <a:t>張胤閎</a:t>
            </a:r>
            <a:endParaRPr lang="en-US" altLang="zh-TW" sz="4000" dirty="0" smtClean="0">
              <a:solidFill>
                <a:srgbClr val="002060"/>
              </a:solidFill>
              <a:latin typeface="+mj-ea"/>
              <a:ea typeface="+mj-ea"/>
            </a:endParaRPr>
          </a:p>
          <a:p>
            <a:endParaRPr lang="en-US" altLang="zh-TW" sz="4000" dirty="0" smtClean="0">
              <a:solidFill>
                <a:srgbClr val="002060"/>
              </a:solidFill>
              <a:latin typeface="+mj-ea"/>
              <a:ea typeface="+mj-ea"/>
            </a:endParaRPr>
          </a:p>
          <a:p>
            <a:r>
              <a:rPr lang="zh-TW" altLang="en-US" sz="4000" dirty="0" smtClean="0">
                <a:solidFill>
                  <a:srgbClr val="002060"/>
                </a:solidFill>
                <a:latin typeface="+mj-ea"/>
                <a:ea typeface="+mj-ea"/>
              </a:rPr>
              <a:t>第二組</a:t>
            </a:r>
            <a:r>
              <a:rPr lang="en-US" altLang="zh-TW" sz="4000" dirty="0" smtClean="0">
                <a:solidFill>
                  <a:srgbClr val="002060"/>
                </a:solidFill>
                <a:latin typeface="+mj-ea"/>
                <a:ea typeface="+mj-ea"/>
              </a:rPr>
              <a:t>:</a:t>
            </a:r>
            <a:r>
              <a:rPr lang="zh-TW" altLang="en-US" sz="4000" dirty="0" smtClean="0">
                <a:solidFill>
                  <a:srgbClr val="002060"/>
                </a:solidFill>
                <a:latin typeface="+mj-ea"/>
                <a:ea typeface="+mj-ea"/>
              </a:rPr>
              <a:t>李哲寬</a:t>
            </a:r>
            <a:r>
              <a:rPr lang="en-US" altLang="zh-TW" sz="4000" dirty="0" smtClean="0">
                <a:solidFill>
                  <a:srgbClr val="002060"/>
                </a:solidFill>
                <a:latin typeface="+mj-ea"/>
                <a:ea typeface="+mj-ea"/>
              </a:rPr>
              <a:t>,</a:t>
            </a:r>
            <a:r>
              <a:rPr lang="zh-TW" altLang="en-US" sz="4000" dirty="0" smtClean="0">
                <a:solidFill>
                  <a:srgbClr val="002060"/>
                </a:solidFill>
                <a:latin typeface="+mj-ea"/>
                <a:ea typeface="+mj-ea"/>
              </a:rPr>
              <a:t>吳文瀚</a:t>
            </a:r>
            <a:r>
              <a:rPr lang="en-US" altLang="zh-TW" sz="4000" dirty="0" smtClean="0">
                <a:solidFill>
                  <a:srgbClr val="002060"/>
                </a:solidFill>
                <a:latin typeface="+mj-ea"/>
                <a:ea typeface="+mj-ea"/>
              </a:rPr>
              <a:t>,</a:t>
            </a:r>
            <a:r>
              <a:rPr lang="zh-TW" altLang="en-US" sz="4000" dirty="0" smtClean="0">
                <a:solidFill>
                  <a:srgbClr val="002060"/>
                </a:solidFill>
                <a:latin typeface="+mj-ea"/>
                <a:ea typeface="+mj-ea"/>
              </a:rPr>
              <a:t>胡英文</a:t>
            </a:r>
            <a:r>
              <a:rPr lang="en-US" altLang="zh-TW" sz="4000" dirty="0" smtClean="0">
                <a:solidFill>
                  <a:srgbClr val="002060"/>
                </a:solidFill>
                <a:latin typeface="+mj-ea"/>
                <a:ea typeface="+mj-ea"/>
              </a:rPr>
              <a:t>,</a:t>
            </a:r>
            <a:r>
              <a:rPr lang="zh-TW" altLang="en-US" sz="4000" dirty="0" smtClean="0">
                <a:solidFill>
                  <a:srgbClr val="002060"/>
                </a:solidFill>
                <a:latin typeface="+mj-ea"/>
                <a:ea typeface="+mj-ea"/>
              </a:rPr>
              <a:t>洪郁絜</a:t>
            </a:r>
            <a:endParaRPr lang="en-US" altLang="zh-TW" sz="4000" dirty="0" smtClean="0">
              <a:solidFill>
                <a:srgbClr val="002060"/>
              </a:solidFill>
              <a:latin typeface="+mj-ea"/>
              <a:ea typeface="+mj-ea"/>
            </a:endParaRPr>
          </a:p>
          <a:p>
            <a:endParaRPr lang="en-US" altLang="zh-TW" sz="4000" dirty="0" smtClean="0">
              <a:solidFill>
                <a:srgbClr val="002060"/>
              </a:solidFill>
              <a:latin typeface="+mj-ea"/>
              <a:ea typeface="+mj-ea"/>
            </a:endParaRPr>
          </a:p>
          <a:p>
            <a:r>
              <a:rPr lang="zh-TW" altLang="en-US" sz="4000" dirty="0" smtClean="0">
                <a:solidFill>
                  <a:srgbClr val="002060"/>
                </a:solidFill>
                <a:latin typeface="+mj-ea"/>
                <a:ea typeface="+mj-ea"/>
              </a:rPr>
              <a:t>一組一道，比賽在</a:t>
            </a:r>
            <a:r>
              <a:rPr lang="en-US" altLang="zh-TW" sz="4000" dirty="0" smtClean="0">
                <a:solidFill>
                  <a:srgbClr val="002060"/>
                </a:solidFill>
                <a:latin typeface="+mj-ea"/>
                <a:ea typeface="+mj-ea"/>
              </a:rPr>
              <a:t>30</a:t>
            </a:r>
            <a:r>
              <a:rPr lang="zh-TW" altLang="en-US" sz="4000" dirty="0" smtClean="0">
                <a:solidFill>
                  <a:srgbClr val="002060"/>
                </a:solidFill>
                <a:latin typeface="+mj-ea"/>
                <a:ea typeface="+mj-ea"/>
              </a:rPr>
              <a:t>分鐘內看哪組分數最高，一人最少要進</a:t>
            </a:r>
            <a:r>
              <a:rPr lang="en-US" altLang="zh-TW" sz="4000" dirty="0" smtClean="0">
                <a:solidFill>
                  <a:srgbClr val="002060"/>
                </a:solidFill>
                <a:latin typeface="+mj-ea"/>
                <a:ea typeface="+mj-ea"/>
              </a:rPr>
              <a:t>10</a:t>
            </a:r>
            <a:r>
              <a:rPr lang="zh-TW" altLang="en-US" sz="4000" dirty="0" smtClean="0">
                <a:solidFill>
                  <a:srgbClr val="002060"/>
                </a:solidFill>
                <a:latin typeface="+mj-ea"/>
                <a:ea typeface="+mj-ea"/>
              </a:rPr>
              <a:t>球。</a:t>
            </a:r>
            <a:endParaRPr lang="en-US" altLang="zh-TW" sz="4000" dirty="0" smtClean="0">
              <a:solidFill>
                <a:srgbClr val="002060"/>
              </a:solidFill>
              <a:latin typeface="+mj-ea"/>
              <a:ea typeface="+mj-ea"/>
            </a:endParaRPr>
          </a:p>
          <a:p>
            <a:endParaRPr lang="en-US" altLang="zh-TW" dirty="0" smtClean="0">
              <a:latin typeface="+mj-ea"/>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 </a:t>
            </a:r>
            <a:endParaRPr lang="zh-TW" altLang="en-US" dirty="0"/>
          </a:p>
        </p:txBody>
      </p:sp>
      <p:sp>
        <p:nvSpPr>
          <p:cNvPr id="3" name="副標題 2"/>
          <p:cNvSpPr>
            <a:spLocks noGrp="1"/>
          </p:cNvSpPr>
          <p:nvPr>
            <p:ph type="subTitle" idx="1"/>
          </p:nvPr>
        </p:nvSpPr>
        <p:spPr>
          <a:xfrm>
            <a:off x="687716" y="357166"/>
            <a:ext cx="8027688" cy="6215106"/>
          </a:xfrm>
        </p:spPr>
        <p:txBody>
          <a:bodyPr>
            <a:normAutofit fontScale="85000" lnSpcReduction="20000"/>
          </a:bodyPr>
          <a:lstStyle/>
          <a:p>
            <a:pPr algn="ctr"/>
            <a:r>
              <a:rPr lang="zh-TW" altLang="en-US" sz="4800" b="1" dirty="0" smtClean="0">
                <a:solidFill>
                  <a:schemeClr val="tx2">
                    <a:lumMod val="90000"/>
                    <a:lumOff val="10000"/>
                  </a:schemeClr>
                </a:solidFill>
              </a:rPr>
              <a:t>介紹內容</a:t>
            </a:r>
            <a:endParaRPr lang="en-US" altLang="zh-TW" sz="4800" b="1" dirty="0" smtClean="0">
              <a:solidFill>
                <a:schemeClr val="tx2">
                  <a:lumMod val="90000"/>
                  <a:lumOff val="10000"/>
                </a:schemeClr>
              </a:solidFill>
            </a:endParaRPr>
          </a:p>
          <a:p>
            <a:endParaRPr lang="en-US" altLang="zh-TW" sz="4800" b="1" dirty="0" smtClean="0">
              <a:solidFill>
                <a:schemeClr val="tx2">
                  <a:lumMod val="90000"/>
                  <a:lumOff val="10000"/>
                </a:schemeClr>
              </a:solidFill>
            </a:endParaRPr>
          </a:p>
          <a:p>
            <a:pPr marL="742950" indent="-742950">
              <a:buFont typeface="+mj-ea"/>
              <a:buAutoNum type="ea1ChtPeriod"/>
            </a:pPr>
            <a:r>
              <a:rPr lang="zh-TW" altLang="en-US" sz="4000" dirty="0" smtClean="0">
                <a:solidFill>
                  <a:schemeClr val="tx2">
                    <a:lumMod val="90000"/>
                    <a:lumOff val="10000"/>
                  </a:schemeClr>
                </a:solidFill>
              </a:rPr>
              <a:t>歷史與變革</a:t>
            </a:r>
            <a:endParaRPr lang="en-US" altLang="zh-TW" sz="4000" dirty="0" smtClean="0">
              <a:solidFill>
                <a:schemeClr val="tx2">
                  <a:lumMod val="90000"/>
                  <a:lumOff val="10000"/>
                </a:schemeClr>
              </a:solidFill>
            </a:endParaRPr>
          </a:p>
          <a:p>
            <a:pPr marL="742950" indent="-742950">
              <a:buFont typeface="+mj-ea"/>
              <a:buAutoNum type="ea1ChtPeriod"/>
            </a:pPr>
            <a:r>
              <a:rPr lang="zh-TW" altLang="en-US" sz="4000" dirty="0" smtClean="0">
                <a:solidFill>
                  <a:schemeClr val="tx2">
                    <a:lumMod val="90000"/>
                    <a:lumOff val="10000"/>
                  </a:schemeClr>
                </a:solidFill>
              </a:rPr>
              <a:t>基本禮節</a:t>
            </a:r>
            <a:endParaRPr lang="en-US" altLang="zh-TW" sz="4000" dirty="0" smtClean="0">
              <a:solidFill>
                <a:schemeClr val="tx2">
                  <a:lumMod val="90000"/>
                  <a:lumOff val="10000"/>
                </a:schemeClr>
              </a:solidFill>
            </a:endParaRPr>
          </a:p>
          <a:p>
            <a:pPr marL="742950" indent="-742950">
              <a:buFont typeface="+mj-ea"/>
              <a:buAutoNum type="ea1ChtPeriod"/>
            </a:pPr>
            <a:r>
              <a:rPr lang="zh-TW" altLang="en-US" sz="4000" dirty="0" smtClean="0">
                <a:solidFill>
                  <a:schemeClr val="tx2">
                    <a:lumMod val="90000"/>
                    <a:lumOff val="10000"/>
                  </a:schemeClr>
                </a:solidFill>
              </a:rPr>
              <a:t>比賽賽</a:t>
            </a:r>
            <a:r>
              <a:rPr lang="zh-TW" altLang="en-US" sz="4000" dirty="0">
                <a:solidFill>
                  <a:schemeClr val="tx2">
                    <a:lumMod val="90000"/>
                    <a:lumOff val="10000"/>
                  </a:schemeClr>
                </a:solidFill>
              </a:rPr>
              <a:t>制</a:t>
            </a:r>
            <a:endParaRPr lang="en-US" altLang="zh-TW" sz="4000" dirty="0" smtClean="0">
              <a:solidFill>
                <a:schemeClr val="tx2">
                  <a:lumMod val="90000"/>
                  <a:lumOff val="10000"/>
                </a:schemeClr>
              </a:solidFill>
            </a:endParaRPr>
          </a:p>
          <a:p>
            <a:pPr marL="742950" indent="-742950">
              <a:buFont typeface="+mj-ea"/>
              <a:buAutoNum type="ea1ChtPeriod"/>
            </a:pPr>
            <a:r>
              <a:rPr lang="zh-TW" altLang="en-US" sz="4000" dirty="0" smtClean="0">
                <a:solidFill>
                  <a:schemeClr val="tx2">
                    <a:lumMod val="90000"/>
                    <a:lumOff val="10000"/>
                  </a:schemeClr>
                </a:solidFill>
              </a:rPr>
              <a:t>保齡球術語</a:t>
            </a:r>
            <a:endParaRPr lang="en-US" altLang="zh-TW" sz="4000" dirty="0" smtClean="0">
              <a:solidFill>
                <a:schemeClr val="tx2">
                  <a:lumMod val="90000"/>
                  <a:lumOff val="10000"/>
                </a:schemeClr>
              </a:solidFill>
            </a:endParaRPr>
          </a:p>
          <a:p>
            <a:pPr marL="742950" indent="-742950">
              <a:buFont typeface="+mj-ea"/>
              <a:buAutoNum type="ea1ChtPeriod"/>
            </a:pPr>
            <a:r>
              <a:rPr lang="zh-TW" altLang="en-US" sz="4000" dirty="0" smtClean="0">
                <a:solidFill>
                  <a:schemeClr val="tx2">
                    <a:lumMod val="90000"/>
                    <a:lumOff val="10000"/>
                  </a:schemeClr>
                </a:solidFill>
              </a:rPr>
              <a:t>記分方式</a:t>
            </a:r>
            <a:endParaRPr lang="en-US" altLang="zh-TW" sz="4000" dirty="0" smtClean="0">
              <a:solidFill>
                <a:schemeClr val="tx2">
                  <a:lumMod val="90000"/>
                  <a:lumOff val="10000"/>
                </a:schemeClr>
              </a:solidFill>
            </a:endParaRPr>
          </a:p>
          <a:p>
            <a:pPr marL="742950" indent="-742950">
              <a:buFont typeface="+mj-ea"/>
              <a:buAutoNum type="ea1ChtPeriod"/>
            </a:pPr>
            <a:r>
              <a:rPr lang="zh-TW" altLang="en-US" sz="4000" dirty="0" smtClean="0">
                <a:solidFill>
                  <a:schemeClr val="tx2">
                    <a:lumMod val="90000"/>
                    <a:lumOff val="10000"/>
                  </a:schemeClr>
                </a:solidFill>
              </a:rPr>
              <a:t>球道</a:t>
            </a:r>
            <a:endParaRPr lang="en-US" altLang="zh-TW" sz="4000" dirty="0" smtClean="0">
              <a:solidFill>
                <a:schemeClr val="tx2">
                  <a:lumMod val="90000"/>
                  <a:lumOff val="10000"/>
                </a:schemeClr>
              </a:solidFill>
            </a:endParaRPr>
          </a:p>
          <a:p>
            <a:pPr marL="742950" indent="-742950">
              <a:buFont typeface="+mj-ea"/>
              <a:buAutoNum type="ea1ChtPeriod"/>
            </a:pPr>
            <a:r>
              <a:rPr lang="zh-TW" altLang="en-US" sz="4000" dirty="0">
                <a:solidFill>
                  <a:schemeClr val="tx2">
                    <a:lumMod val="90000"/>
                    <a:lumOff val="10000"/>
                  </a:schemeClr>
                </a:solidFill>
              </a:rPr>
              <a:t>球</a:t>
            </a:r>
            <a:endParaRPr lang="en-US" altLang="zh-TW" sz="4000" dirty="0" smtClean="0">
              <a:solidFill>
                <a:schemeClr val="tx2">
                  <a:lumMod val="90000"/>
                  <a:lumOff val="10000"/>
                </a:schemeClr>
              </a:solidFill>
            </a:endParaRPr>
          </a:p>
          <a:p>
            <a:pPr marL="742950" indent="-742950">
              <a:buFont typeface="+mj-ea"/>
              <a:buAutoNum type="ea1ChtPeriod"/>
            </a:pPr>
            <a:r>
              <a:rPr lang="zh-TW" altLang="en-US" sz="4000" dirty="0" smtClean="0">
                <a:solidFill>
                  <a:schemeClr val="tx2">
                    <a:lumMod val="90000"/>
                    <a:lumOff val="10000"/>
                  </a:schemeClr>
                </a:solidFill>
              </a:rPr>
              <a:t>保齡球鞋</a:t>
            </a:r>
            <a:endParaRPr lang="en-US" altLang="zh-TW" sz="4000" dirty="0" smtClean="0">
              <a:solidFill>
                <a:schemeClr val="tx2">
                  <a:lumMod val="90000"/>
                  <a:lumOff val="10000"/>
                </a:schemeClr>
              </a:solidFill>
            </a:endParaRPr>
          </a:p>
          <a:p>
            <a:pPr marL="742950" indent="-742950">
              <a:buFont typeface="+mj-ea"/>
              <a:buAutoNum type="ea1ChtPeriod"/>
            </a:pPr>
            <a:r>
              <a:rPr lang="zh-TW" altLang="en-US" sz="4000" dirty="0" smtClean="0">
                <a:solidFill>
                  <a:schemeClr val="tx2">
                    <a:lumMod val="90000"/>
                    <a:lumOff val="10000"/>
                  </a:schemeClr>
                </a:solidFill>
              </a:rPr>
              <a:t>比賽</a:t>
            </a:r>
            <a:endParaRPr lang="en-US" altLang="zh-TW" sz="4000" dirty="0" smtClean="0">
              <a:solidFill>
                <a:schemeClr val="tx2">
                  <a:lumMod val="90000"/>
                  <a:lumOff val="10000"/>
                </a:schemeClr>
              </a:solidFill>
            </a:endParaRPr>
          </a:p>
          <a:p>
            <a:pPr>
              <a:buFont typeface="Arial" pitchFamily="34" charset="0"/>
              <a:buChar char="•"/>
            </a:pPr>
            <a:endParaRPr lang="en-US" altLang="zh-TW" b="1" dirty="0" smtClean="0">
              <a:solidFill>
                <a:schemeClr val="tx2">
                  <a:lumMod val="90000"/>
                  <a:lumOff val="10000"/>
                </a:schemeClr>
              </a:solidFill>
            </a:endParaRPr>
          </a:p>
          <a:p>
            <a:endParaRPr lang="en-US" altLang="zh-TW" sz="4800" b="1" dirty="0" smtClean="0">
              <a:solidFill>
                <a:schemeClr val="tx2">
                  <a:lumMod val="90000"/>
                  <a:lumOff val="10000"/>
                </a:schemeClr>
              </a:solidFill>
            </a:endParaRPr>
          </a:p>
          <a:p>
            <a:endParaRPr lang="zh-TW" altLang="en-US" sz="4800" b="1" dirty="0">
              <a:solidFill>
                <a:schemeClr val="tx2">
                  <a:lumMod val="90000"/>
                  <a:lumOff val="1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124744"/>
            <a:ext cx="6192688" cy="5472608"/>
          </a:xfrm>
        </p:spPr>
      </p:pic>
      <p:sp>
        <p:nvSpPr>
          <p:cNvPr id="3" name="文字版面配置區 2"/>
          <p:cNvSpPr>
            <a:spLocks noGrp="1"/>
          </p:cNvSpPr>
          <p:nvPr>
            <p:ph type="body" sz="half" idx="2"/>
          </p:nvPr>
        </p:nvSpPr>
        <p:spPr>
          <a:xfrm>
            <a:off x="6372200" y="1268760"/>
            <a:ext cx="2592288" cy="5053100"/>
          </a:xfrm>
        </p:spPr>
        <p:txBody>
          <a:bodyPr>
            <a:noAutofit/>
          </a:bodyPr>
          <a:lstStyle/>
          <a:p>
            <a:r>
              <a:rPr lang="zh-TW" altLang="en-US" sz="2400" dirty="0">
                <a:solidFill>
                  <a:srgbClr val="002060"/>
                </a:solidFill>
                <a:latin typeface="+mj-ea"/>
                <a:ea typeface="+mj-ea"/>
              </a:rPr>
              <a:t>在前</a:t>
            </a:r>
            <a:r>
              <a:rPr lang="en-US" altLang="zh-TW" sz="2400" dirty="0">
                <a:solidFill>
                  <a:srgbClr val="002060"/>
                </a:solidFill>
                <a:latin typeface="+mj-ea"/>
                <a:ea typeface="+mj-ea"/>
              </a:rPr>
              <a:t>7200</a:t>
            </a:r>
            <a:r>
              <a:rPr lang="zh-TW" altLang="en-US" sz="2400" dirty="0">
                <a:solidFill>
                  <a:srgbClr val="002060"/>
                </a:solidFill>
                <a:latin typeface="+mj-ea"/>
                <a:ea typeface="+mj-ea"/>
              </a:rPr>
              <a:t>年古埃及的古墓中被考古學家發現有九個球瓶和一個石球，因而被認為那時可能就有類似保齡球的運動</a:t>
            </a:r>
            <a:r>
              <a:rPr lang="zh-TW" altLang="en-US" sz="2400" dirty="0" smtClean="0">
                <a:solidFill>
                  <a:srgbClr val="002060"/>
                </a:solidFill>
                <a:latin typeface="+mj-ea"/>
                <a:ea typeface="+mj-ea"/>
              </a:rPr>
              <a:t>。</a:t>
            </a:r>
            <a:endParaRPr lang="en-US" altLang="zh-TW" sz="2400" dirty="0" smtClean="0">
              <a:solidFill>
                <a:srgbClr val="002060"/>
              </a:solidFill>
              <a:latin typeface="+mj-ea"/>
              <a:ea typeface="+mj-ea"/>
            </a:endParaRPr>
          </a:p>
          <a:p>
            <a:endParaRPr lang="en-US" altLang="zh-TW" sz="2400" dirty="0">
              <a:solidFill>
                <a:srgbClr val="002060"/>
              </a:solidFill>
              <a:latin typeface="+mj-ea"/>
              <a:ea typeface="+mj-ea"/>
            </a:endParaRPr>
          </a:p>
          <a:p>
            <a:r>
              <a:rPr lang="zh-TW" altLang="en-US" sz="2400" dirty="0">
                <a:solidFill>
                  <a:srgbClr val="002060"/>
                </a:solidFill>
                <a:latin typeface="+mj-ea"/>
                <a:ea typeface="+mj-ea"/>
              </a:rPr>
              <a:t>在埃及發現前</a:t>
            </a:r>
            <a:r>
              <a:rPr lang="en-US" altLang="zh-TW" sz="2400" dirty="0">
                <a:solidFill>
                  <a:srgbClr val="002060"/>
                </a:solidFill>
                <a:latin typeface="+mj-ea"/>
                <a:ea typeface="+mj-ea"/>
              </a:rPr>
              <a:t>332</a:t>
            </a:r>
            <a:r>
              <a:rPr lang="zh-TW" altLang="en-US" sz="2400" dirty="0">
                <a:solidFill>
                  <a:srgbClr val="002060"/>
                </a:solidFill>
                <a:latin typeface="+mj-ea"/>
                <a:ea typeface="+mj-ea"/>
              </a:rPr>
              <a:t>年到</a:t>
            </a:r>
            <a:r>
              <a:rPr lang="en-US" altLang="zh-TW" sz="2400" dirty="0">
                <a:solidFill>
                  <a:srgbClr val="002060"/>
                </a:solidFill>
                <a:latin typeface="+mj-ea"/>
                <a:ea typeface="+mj-ea"/>
              </a:rPr>
              <a:t>30</a:t>
            </a:r>
            <a:r>
              <a:rPr lang="zh-TW" altLang="en-US" sz="2400" dirty="0">
                <a:solidFill>
                  <a:srgbClr val="002060"/>
                </a:solidFill>
                <a:latin typeface="+mj-ea"/>
                <a:ea typeface="+mj-ea"/>
              </a:rPr>
              <a:t>年的建築遺蹟，據推斷可能是人類最早被發現的保齡球場。</a:t>
            </a:r>
            <a:endParaRPr lang="zh-TW" altLang="en-US" sz="2400" dirty="0">
              <a:latin typeface="+mj-ea"/>
              <a:ea typeface="+mj-ea"/>
            </a:endParaRPr>
          </a:p>
        </p:txBody>
      </p:sp>
      <p:sp>
        <p:nvSpPr>
          <p:cNvPr id="4" name="標題 3"/>
          <p:cNvSpPr>
            <a:spLocks noGrp="1"/>
          </p:cNvSpPr>
          <p:nvPr>
            <p:ph type="title"/>
          </p:nvPr>
        </p:nvSpPr>
        <p:spPr>
          <a:xfrm>
            <a:off x="142976" y="260648"/>
            <a:ext cx="3276896" cy="622992"/>
          </a:xfrm>
        </p:spPr>
        <p:txBody>
          <a:bodyPr>
            <a:noAutofit/>
          </a:bodyPr>
          <a:lstStyle/>
          <a:p>
            <a:r>
              <a:rPr lang="zh-TW" altLang="en-US" sz="4000" b="1" dirty="0">
                <a:solidFill>
                  <a:schemeClr val="tx2">
                    <a:lumMod val="90000"/>
                    <a:lumOff val="10000"/>
                  </a:schemeClr>
                </a:solidFill>
              </a:rPr>
              <a:t>歷史與</a:t>
            </a:r>
            <a:r>
              <a:rPr lang="zh-TW" altLang="en-US" sz="4000" b="1" dirty="0" smtClean="0">
                <a:solidFill>
                  <a:schemeClr val="tx2">
                    <a:lumMod val="90000"/>
                    <a:lumOff val="10000"/>
                  </a:schemeClr>
                </a:solidFill>
              </a:rPr>
              <a:t>變革</a:t>
            </a:r>
            <a:r>
              <a:rPr lang="en-US" altLang="zh-TW" sz="4000" b="1" dirty="0" smtClean="0">
                <a:solidFill>
                  <a:schemeClr val="tx2">
                    <a:lumMod val="90000"/>
                    <a:lumOff val="10000"/>
                  </a:schemeClr>
                </a:solidFill>
              </a:rPr>
              <a:t>1</a:t>
            </a:r>
            <a:endParaRPr lang="zh-TW" altLang="en-US" sz="4000" dirty="0"/>
          </a:p>
        </p:txBody>
      </p:sp>
    </p:spTree>
    <p:extLst>
      <p:ext uri="{BB962C8B-B14F-4D97-AF65-F5344CB8AC3E}">
        <p14:creationId xmlns:p14="http://schemas.microsoft.com/office/powerpoint/2010/main" val="898062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half" idx="2"/>
          </p:nvPr>
        </p:nvSpPr>
        <p:spPr>
          <a:xfrm>
            <a:off x="335066" y="1124744"/>
            <a:ext cx="3008313" cy="5400600"/>
          </a:xfrm>
        </p:spPr>
        <p:txBody>
          <a:bodyPr>
            <a:noAutofit/>
          </a:bodyPr>
          <a:lstStyle/>
          <a:p>
            <a:r>
              <a:rPr lang="zh-TW" altLang="en-US" sz="2800" dirty="0">
                <a:solidFill>
                  <a:srgbClr val="002060"/>
                </a:solidFill>
                <a:latin typeface="+mj-ea"/>
                <a:ea typeface="+mj-ea"/>
              </a:rPr>
              <a:t>之後到了到</a:t>
            </a:r>
            <a:r>
              <a:rPr lang="en-US" altLang="zh-TW" sz="2800" dirty="0">
                <a:solidFill>
                  <a:srgbClr val="002060"/>
                </a:solidFill>
                <a:latin typeface="+mj-ea"/>
                <a:ea typeface="+mj-ea"/>
              </a:rPr>
              <a:t>4</a:t>
            </a:r>
            <a:r>
              <a:rPr lang="zh-TW" altLang="en-US" sz="2800" dirty="0">
                <a:solidFill>
                  <a:srgbClr val="002060"/>
                </a:solidFill>
                <a:latin typeface="+mj-ea"/>
                <a:ea typeface="+mj-ea"/>
              </a:rPr>
              <a:t>世紀的歐洲，變成了宗教儀式，把球瓶當作是惡魔，然後用球去擊倒，作為除魔的象徵</a:t>
            </a:r>
            <a:r>
              <a:rPr lang="zh-TW" altLang="en-US" sz="2800" dirty="0" smtClean="0">
                <a:solidFill>
                  <a:srgbClr val="002060"/>
                </a:solidFill>
                <a:latin typeface="+mj-ea"/>
                <a:ea typeface="+mj-ea"/>
              </a:rPr>
              <a:t>。</a:t>
            </a:r>
            <a:endParaRPr lang="en-US" altLang="zh-TW" sz="2800" dirty="0" smtClean="0">
              <a:solidFill>
                <a:srgbClr val="002060"/>
              </a:solidFill>
              <a:latin typeface="+mj-ea"/>
              <a:ea typeface="+mj-ea"/>
            </a:endParaRPr>
          </a:p>
          <a:p>
            <a:endParaRPr lang="en-US" altLang="zh-TW" sz="2800" dirty="0">
              <a:solidFill>
                <a:srgbClr val="002060"/>
              </a:solidFill>
              <a:latin typeface="+mj-ea"/>
              <a:ea typeface="+mj-ea"/>
            </a:endParaRPr>
          </a:p>
          <a:p>
            <a:r>
              <a:rPr lang="zh-TW" altLang="en-US" sz="2800" dirty="0">
                <a:solidFill>
                  <a:srgbClr val="002060"/>
                </a:solidFill>
                <a:latin typeface="+mj-ea"/>
                <a:ea typeface="+mj-ea"/>
              </a:rPr>
              <a:t>中世紀的宗教革命之後在德國，保齡球逐漸發展起來成為九瓶運動。</a:t>
            </a:r>
            <a:endParaRPr lang="zh-TW" altLang="en-US" sz="2800" dirty="0">
              <a:latin typeface="+mj-ea"/>
              <a:ea typeface="+mj-ea"/>
            </a:endParaRPr>
          </a:p>
        </p:txBody>
      </p:sp>
      <p:sp>
        <p:nvSpPr>
          <p:cNvPr id="4" name="標題 3"/>
          <p:cNvSpPr>
            <a:spLocks noGrp="1"/>
          </p:cNvSpPr>
          <p:nvPr>
            <p:ph type="title"/>
          </p:nvPr>
        </p:nvSpPr>
        <p:spPr>
          <a:xfrm>
            <a:off x="179512" y="260648"/>
            <a:ext cx="3178691" cy="622992"/>
          </a:xfrm>
        </p:spPr>
        <p:txBody>
          <a:bodyPr>
            <a:noAutofit/>
          </a:bodyPr>
          <a:lstStyle/>
          <a:p>
            <a:r>
              <a:rPr lang="zh-TW" altLang="en-US" sz="4000" b="1" dirty="0">
                <a:solidFill>
                  <a:schemeClr val="tx2">
                    <a:lumMod val="90000"/>
                    <a:lumOff val="10000"/>
                  </a:schemeClr>
                </a:solidFill>
              </a:rPr>
              <a:t>歷史與</a:t>
            </a:r>
            <a:r>
              <a:rPr lang="zh-TW" altLang="en-US" sz="4000" b="1" dirty="0" smtClean="0">
                <a:solidFill>
                  <a:schemeClr val="tx2">
                    <a:lumMod val="90000"/>
                    <a:lumOff val="10000"/>
                  </a:schemeClr>
                </a:solidFill>
              </a:rPr>
              <a:t>變革</a:t>
            </a:r>
            <a:r>
              <a:rPr lang="en-US" altLang="zh-TW" sz="4000" b="1" dirty="0" smtClean="0">
                <a:solidFill>
                  <a:schemeClr val="tx2">
                    <a:lumMod val="90000"/>
                    <a:lumOff val="10000"/>
                  </a:schemeClr>
                </a:solidFill>
              </a:rPr>
              <a:t>2</a:t>
            </a:r>
            <a:endParaRPr lang="zh-TW" altLang="en-US" sz="4000" dirty="0"/>
          </a:p>
        </p:txBody>
      </p:sp>
      <p:pic>
        <p:nvPicPr>
          <p:cNvPr id="5" name="內容版面配置區 3" descr="1280px-Woodcut_Bowling_16th_century.jpg"/>
          <p:cNvPicPr>
            <a:picLocks noGrp="1" noChangeAspect="1"/>
          </p:cNvPicPr>
          <p:nvPr>
            <p:ph idx="1"/>
          </p:nvPr>
        </p:nvPicPr>
        <p:blipFill>
          <a:blip r:embed="rId2"/>
          <a:stretch>
            <a:fillRect/>
          </a:stretch>
        </p:blipFill>
        <p:spPr>
          <a:xfrm>
            <a:off x="3563888" y="260656"/>
            <a:ext cx="5328593" cy="3024328"/>
          </a:xfrm>
        </p:spPr>
      </p:pic>
      <p:pic>
        <p:nvPicPr>
          <p:cNvPr id="6" name="內容版面配置區 5" descr="12837572_10205633130608825_1166776706_o.jpg"/>
          <p:cNvPicPr>
            <a:picLocks noChangeAspect="1"/>
          </p:cNvPicPr>
          <p:nvPr/>
        </p:nvPicPr>
        <p:blipFill>
          <a:blip r:embed="rId3"/>
          <a:stretch>
            <a:fillRect/>
          </a:stretch>
        </p:blipFill>
        <p:spPr>
          <a:xfrm>
            <a:off x="3666817" y="3429000"/>
            <a:ext cx="5122734" cy="324036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2145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51520" y="188640"/>
            <a:ext cx="3178691" cy="622992"/>
          </a:xfrm>
        </p:spPr>
        <p:txBody>
          <a:bodyPr>
            <a:noAutofit/>
          </a:bodyPr>
          <a:lstStyle/>
          <a:p>
            <a:r>
              <a:rPr lang="zh-TW" altLang="en-US" sz="4000" b="1" dirty="0">
                <a:solidFill>
                  <a:schemeClr val="tx2">
                    <a:lumMod val="90000"/>
                    <a:lumOff val="10000"/>
                  </a:schemeClr>
                </a:solidFill>
              </a:rPr>
              <a:t>歷史與</a:t>
            </a:r>
            <a:r>
              <a:rPr lang="zh-TW" altLang="en-US" sz="4000" b="1" dirty="0" smtClean="0">
                <a:solidFill>
                  <a:schemeClr val="tx2">
                    <a:lumMod val="90000"/>
                    <a:lumOff val="10000"/>
                  </a:schemeClr>
                </a:solidFill>
              </a:rPr>
              <a:t>變革</a:t>
            </a:r>
            <a:r>
              <a:rPr lang="en-US" altLang="zh-TW" sz="4000" b="1" dirty="0">
                <a:solidFill>
                  <a:schemeClr val="tx2">
                    <a:lumMod val="90000"/>
                    <a:lumOff val="10000"/>
                  </a:schemeClr>
                </a:solidFill>
              </a:rPr>
              <a:t>3</a:t>
            </a:r>
            <a:endParaRPr lang="zh-TW" altLang="en-US" sz="4000" dirty="0"/>
          </a:p>
        </p:txBody>
      </p:sp>
      <p:sp>
        <p:nvSpPr>
          <p:cNvPr id="2" name="內容版面配置區 1"/>
          <p:cNvSpPr>
            <a:spLocks noGrp="1"/>
          </p:cNvSpPr>
          <p:nvPr>
            <p:ph idx="1"/>
          </p:nvPr>
        </p:nvSpPr>
        <p:spPr>
          <a:xfrm>
            <a:off x="251520" y="980728"/>
            <a:ext cx="8784976" cy="1180728"/>
          </a:xfrm>
        </p:spPr>
        <p:txBody>
          <a:bodyPr/>
          <a:lstStyle/>
          <a:p>
            <a:pPr marL="0" indent="0">
              <a:buNone/>
            </a:pPr>
            <a:r>
              <a:rPr lang="zh-TW" altLang="en-US" dirty="0">
                <a:solidFill>
                  <a:srgbClr val="002060"/>
                </a:solidFill>
                <a:latin typeface="+mj-ea"/>
                <a:ea typeface="+mj-ea"/>
              </a:rPr>
              <a:t>在</a:t>
            </a:r>
            <a:r>
              <a:rPr lang="en-US" altLang="zh-TW" dirty="0">
                <a:solidFill>
                  <a:srgbClr val="002060"/>
                </a:solidFill>
                <a:latin typeface="+mj-ea"/>
                <a:ea typeface="+mj-ea"/>
              </a:rPr>
              <a:t>16</a:t>
            </a:r>
            <a:r>
              <a:rPr lang="zh-TW" altLang="en-US" dirty="0">
                <a:solidFill>
                  <a:srgbClr val="002060"/>
                </a:solidFill>
                <a:latin typeface="+mj-ea"/>
                <a:ea typeface="+mj-ea"/>
              </a:rPr>
              <a:t>世紀傳入美國，然後</a:t>
            </a:r>
            <a:r>
              <a:rPr lang="en-US" altLang="zh-TW" dirty="0">
                <a:solidFill>
                  <a:srgbClr val="002060"/>
                </a:solidFill>
                <a:latin typeface="+mj-ea"/>
                <a:ea typeface="+mj-ea"/>
              </a:rPr>
              <a:t>1930</a:t>
            </a:r>
            <a:r>
              <a:rPr lang="zh-TW" altLang="en-US" dirty="0">
                <a:solidFill>
                  <a:srgbClr val="002060"/>
                </a:solidFill>
                <a:latin typeface="+mj-ea"/>
                <a:ea typeface="+mj-ea"/>
              </a:rPr>
              <a:t>年代逐漸由九個球瓶演變成為現在的十個球瓶的保齡球運動。</a:t>
            </a:r>
          </a:p>
          <a:p>
            <a:endParaRPr lang="zh-TW" altLang="en-US" dirty="0">
              <a:latin typeface="+mj-ea"/>
              <a:ea typeface="+mj-ea"/>
            </a:endParaRPr>
          </a:p>
        </p:txBody>
      </p:sp>
      <p:pic>
        <p:nvPicPr>
          <p:cNvPr id="6" name="內容版面配置區 3" descr="Bundesarchiv_Bild_183-Z0318-030,_Berlin,_Sport-_und_Erholungszentrum,_Bowlingbahn.jpg"/>
          <p:cNvPicPr>
            <a:picLocks noChangeAspect="1"/>
          </p:cNvPicPr>
          <p:nvPr/>
        </p:nvPicPr>
        <p:blipFill>
          <a:blip r:embed="rId2"/>
          <a:stretch>
            <a:fillRect/>
          </a:stretch>
        </p:blipFill>
        <p:spPr>
          <a:xfrm>
            <a:off x="395536" y="3565612"/>
            <a:ext cx="5250012" cy="3279731"/>
          </a:xfrm>
          <a:prstGeom prst="rect">
            <a:avLst/>
          </a:prstGeom>
        </p:spPr>
      </p:pic>
      <p:pic>
        <p:nvPicPr>
          <p:cNvPr id="5" name="內容版面配置區 3" descr="1280px-Pinboys_nclc.04636.jpg"/>
          <p:cNvPicPr>
            <a:picLocks noChangeAspect="1"/>
          </p:cNvPicPr>
          <p:nvPr/>
        </p:nvPicPr>
        <p:blipFill>
          <a:blip r:embed="rId3"/>
          <a:stretch>
            <a:fillRect/>
          </a:stretch>
        </p:blipFill>
        <p:spPr>
          <a:xfrm>
            <a:off x="3618402" y="2161456"/>
            <a:ext cx="5298495" cy="27797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0d6878bd9cb8ebb7416989d7d96410d47c1c110c.jpg"/>
          <p:cNvPicPr>
            <a:picLocks noChangeAspect="1"/>
          </p:cNvPicPr>
          <p:nvPr/>
        </p:nvPicPr>
        <p:blipFill>
          <a:blip r:embed="rId2"/>
          <a:stretch>
            <a:fillRect/>
          </a:stretch>
        </p:blipFill>
        <p:spPr>
          <a:xfrm>
            <a:off x="3786182" y="428604"/>
            <a:ext cx="5114348" cy="3357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矩形 10"/>
          <p:cNvSpPr/>
          <p:nvPr/>
        </p:nvSpPr>
        <p:spPr>
          <a:xfrm>
            <a:off x="0" y="785794"/>
            <a:ext cx="3786183"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5400" b="1" dirty="0" smtClean="0">
                <a:ln w="11430"/>
                <a:solidFill>
                  <a:schemeClr val="tx2">
                    <a:lumMod val="90000"/>
                    <a:lumOff val="10000"/>
                  </a:schemeClr>
                </a:solidFill>
                <a:effectLst>
                  <a:outerShdw blurRad="50800" dist="39000" dir="5460000" algn="tl">
                    <a:srgbClr val="000000">
                      <a:alpha val="38000"/>
                    </a:srgbClr>
                  </a:outerShdw>
                </a:effectLst>
                <a:latin typeface="+mj-ea"/>
                <a:ea typeface="+mj-ea"/>
              </a:rPr>
              <a:t>現在的</a:t>
            </a:r>
            <a:endParaRPr lang="en-US" altLang="zh-TW" sz="5400" b="1" dirty="0" smtClean="0">
              <a:ln w="11430"/>
              <a:solidFill>
                <a:schemeClr val="tx2">
                  <a:lumMod val="90000"/>
                  <a:lumOff val="10000"/>
                </a:schemeClr>
              </a:solidFill>
              <a:effectLst>
                <a:outerShdw blurRad="50800" dist="39000" dir="5460000" algn="tl">
                  <a:srgbClr val="000000">
                    <a:alpha val="38000"/>
                  </a:srgbClr>
                </a:outerShdw>
              </a:effectLst>
              <a:latin typeface="+mj-ea"/>
              <a:ea typeface="+mj-ea"/>
            </a:endParaRPr>
          </a:p>
          <a:p>
            <a:pPr algn="ctr"/>
            <a:r>
              <a:rPr lang="zh-TW" altLang="en-US" sz="5400" b="1" dirty="0" smtClean="0">
                <a:ln w="11430"/>
                <a:solidFill>
                  <a:schemeClr val="tx2">
                    <a:lumMod val="90000"/>
                    <a:lumOff val="10000"/>
                  </a:schemeClr>
                </a:solidFill>
                <a:effectLst>
                  <a:outerShdw blurRad="50800" dist="39000" dir="5460000" algn="tl">
                    <a:srgbClr val="000000">
                      <a:alpha val="38000"/>
                    </a:srgbClr>
                  </a:outerShdw>
                </a:effectLst>
                <a:latin typeface="+mj-ea"/>
                <a:ea typeface="+mj-ea"/>
              </a:rPr>
              <a:t>保齡球館</a:t>
            </a:r>
            <a:endParaRPr lang="zh-TW" altLang="en-US" sz="5400" b="1" cap="none" spc="0" dirty="0">
              <a:ln w="11430"/>
              <a:solidFill>
                <a:schemeClr val="tx2">
                  <a:lumMod val="90000"/>
                  <a:lumOff val="10000"/>
                </a:schemeClr>
              </a:solidFill>
              <a:effectLst>
                <a:outerShdw blurRad="50800" dist="39000" dir="5460000" algn="tl">
                  <a:srgbClr val="000000">
                    <a:alpha val="38000"/>
                  </a:srgbClr>
                </a:outerShdw>
              </a:effectLst>
              <a:latin typeface="+mj-ea"/>
              <a:ea typeface="+mj-ea"/>
            </a:endParaRPr>
          </a:p>
        </p:txBody>
      </p:sp>
      <p:pic>
        <p:nvPicPr>
          <p:cNvPr id="7" name="圖片 6" descr="BW-Fairway.jpg"/>
          <p:cNvPicPr>
            <a:picLocks noChangeAspect="1"/>
          </p:cNvPicPr>
          <p:nvPr/>
        </p:nvPicPr>
        <p:blipFill>
          <a:blip r:embed="rId3"/>
          <a:stretch>
            <a:fillRect/>
          </a:stretch>
        </p:blipFill>
        <p:spPr>
          <a:xfrm flipH="1">
            <a:off x="162675" y="3298456"/>
            <a:ext cx="5668166" cy="34096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908720"/>
            <a:ext cx="8229600" cy="5112568"/>
          </a:xfrm>
        </p:spPr>
        <p:txBody>
          <a:bodyPr>
            <a:normAutofit/>
          </a:bodyPr>
          <a:lstStyle/>
          <a:p>
            <a:pPr algn="ctr">
              <a:buNone/>
            </a:pPr>
            <a:r>
              <a:rPr lang="zh-TW" altLang="en-US" sz="4000" b="1" dirty="0">
                <a:solidFill>
                  <a:schemeClr val="tx2">
                    <a:lumMod val="90000"/>
                    <a:lumOff val="10000"/>
                  </a:schemeClr>
                </a:solidFill>
                <a:latin typeface="+mj-ea"/>
                <a:ea typeface="+mj-ea"/>
              </a:rPr>
              <a:t>比賽賽制</a:t>
            </a:r>
            <a:endParaRPr lang="en-US" altLang="zh-TW" sz="4000" b="1" dirty="0">
              <a:solidFill>
                <a:schemeClr val="tx2">
                  <a:lumMod val="90000"/>
                  <a:lumOff val="10000"/>
                </a:schemeClr>
              </a:solidFill>
              <a:latin typeface="+mj-ea"/>
              <a:ea typeface="+mj-ea"/>
            </a:endParaRPr>
          </a:p>
          <a:p>
            <a:r>
              <a:rPr lang="zh-TW" altLang="en-US" sz="4000" dirty="0">
                <a:solidFill>
                  <a:schemeClr val="tx2">
                    <a:lumMod val="90000"/>
                    <a:lumOff val="10000"/>
                  </a:schemeClr>
                </a:solidFill>
                <a:latin typeface="+mj-ea"/>
                <a:ea typeface="+mj-ea"/>
              </a:rPr>
              <a:t>世界保齡球聯盟，主要為</a:t>
            </a:r>
            <a:r>
              <a:rPr lang="en-US" altLang="zh-TW" sz="4000" dirty="0">
                <a:solidFill>
                  <a:schemeClr val="tx2">
                    <a:lumMod val="90000"/>
                    <a:lumOff val="10000"/>
                  </a:schemeClr>
                </a:solidFill>
                <a:latin typeface="+mj-ea"/>
                <a:ea typeface="+mj-ea"/>
              </a:rPr>
              <a:t>9</a:t>
            </a:r>
            <a:r>
              <a:rPr lang="zh-TW" altLang="en-US" sz="4000" dirty="0">
                <a:solidFill>
                  <a:schemeClr val="tx2">
                    <a:lumMod val="90000"/>
                    <a:lumOff val="10000"/>
                  </a:schemeClr>
                </a:solidFill>
                <a:latin typeface="+mj-ea"/>
                <a:ea typeface="+mj-ea"/>
              </a:rPr>
              <a:t>瓶制、</a:t>
            </a:r>
            <a:r>
              <a:rPr lang="en-US" altLang="zh-TW" sz="4000" dirty="0">
                <a:solidFill>
                  <a:schemeClr val="tx2">
                    <a:lumMod val="90000"/>
                    <a:lumOff val="10000"/>
                  </a:schemeClr>
                </a:solidFill>
                <a:latin typeface="+mj-ea"/>
                <a:ea typeface="+mj-ea"/>
              </a:rPr>
              <a:t>10</a:t>
            </a:r>
            <a:r>
              <a:rPr lang="zh-TW" altLang="en-US" sz="4000" dirty="0">
                <a:solidFill>
                  <a:schemeClr val="tx2">
                    <a:lumMod val="90000"/>
                    <a:lumOff val="10000"/>
                  </a:schemeClr>
                </a:solidFill>
                <a:latin typeface="+mj-ea"/>
                <a:ea typeface="+mj-ea"/>
              </a:rPr>
              <a:t>瓶制保齡球。</a:t>
            </a:r>
          </a:p>
          <a:p>
            <a:pPr marL="0" indent="0">
              <a:buNone/>
            </a:pPr>
            <a:r>
              <a:rPr lang="zh-TW" altLang="en-US" sz="4000" b="1" dirty="0" smtClean="0">
                <a:solidFill>
                  <a:schemeClr val="tx2">
                    <a:lumMod val="90000"/>
                    <a:lumOff val="10000"/>
                  </a:schemeClr>
                </a:solidFill>
                <a:latin typeface="+mj-ea"/>
                <a:ea typeface="+mj-ea"/>
              </a:rPr>
              <a:t>        </a:t>
            </a:r>
            <a:endParaRPr lang="en-US" altLang="zh-TW" sz="4000" b="1" dirty="0" smtClean="0">
              <a:solidFill>
                <a:schemeClr val="tx2">
                  <a:lumMod val="90000"/>
                  <a:lumOff val="10000"/>
                </a:schemeClr>
              </a:solidFill>
              <a:latin typeface="+mj-ea"/>
              <a:ea typeface="+mj-ea"/>
            </a:endParaRPr>
          </a:p>
          <a:p>
            <a:pPr marL="0" indent="0" algn="ctr">
              <a:buNone/>
            </a:pPr>
            <a:r>
              <a:rPr lang="zh-TW" altLang="en-US" sz="4000" b="1" dirty="0" smtClean="0">
                <a:solidFill>
                  <a:schemeClr val="tx2">
                    <a:lumMod val="90000"/>
                    <a:lumOff val="10000"/>
                  </a:schemeClr>
                </a:solidFill>
                <a:latin typeface="+mj-ea"/>
                <a:ea typeface="+mj-ea"/>
              </a:rPr>
              <a:t> </a:t>
            </a:r>
            <a:r>
              <a:rPr lang="en-US" altLang="zh-TW" sz="4000" b="1" dirty="0" smtClean="0">
                <a:solidFill>
                  <a:schemeClr val="tx2">
                    <a:lumMod val="90000"/>
                    <a:lumOff val="10000"/>
                  </a:schemeClr>
                </a:solidFill>
                <a:latin typeface="+mj-ea"/>
                <a:ea typeface="+mj-ea"/>
              </a:rPr>
              <a:t>10</a:t>
            </a:r>
            <a:r>
              <a:rPr lang="zh-TW" altLang="en-US" sz="4000" b="1" dirty="0">
                <a:solidFill>
                  <a:schemeClr val="tx2">
                    <a:lumMod val="90000"/>
                    <a:lumOff val="10000"/>
                  </a:schemeClr>
                </a:solidFill>
                <a:latin typeface="+mj-ea"/>
                <a:ea typeface="+mj-ea"/>
              </a:rPr>
              <a:t>瓶制保齡球</a:t>
            </a:r>
            <a:endParaRPr lang="en-US" altLang="zh-TW" sz="4000" dirty="0" smtClean="0">
              <a:solidFill>
                <a:schemeClr val="tx2">
                  <a:lumMod val="90000"/>
                  <a:lumOff val="10000"/>
                </a:schemeClr>
              </a:solidFill>
              <a:latin typeface="+mj-ea"/>
              <a:ea typeface="+mj-ea"/>
            </a:endParaRPr>
          </a:p>
          <a:p>
            <a:r>
              <a:rPr lang="zh-TW" altLang="en-US" sz="4000" dirty="0" smtClean="0">
                <a:solidFill>
                  <a:schemeClr val="tx2">
                    <a:lumMod val="90000"/>
                    <a:lumOff val="10000"/>
                  </a:schemeClr>
                </a:solidFill>
                <a:latin typeface="+mj-ea"/>
                <a:ea typeface="+mj-ea"/>
              </a:rPr>
              <a:t>把球朝著球道上排成正三角形的</a:t>
            </a:r>
            <a:r>
              <a:rPr lang="en-US" altLang="zh-TW" sz="4000" dirty="0" smtClean="0">
                <a:solidFill>
                  <a:schemeClr val="tx2">
                    <a:lumMod val="90000"/>
                    <a:lumOff val="10000"/>
                  </a:schemeClr>
                </a:solidFill>
                <a:latin typeface="+mj-ea"/>
                <a:ea typeface="+mj-ea"/>
              </a:rPr>
              <a:t>10</a:t>
            </a:r>
            <a:r>
              <a:rPr lang="zh-TW" altLang="en-US" sz="4000" dirty="0" smtClean="0">
                <a:solidFill>
                  <a:schemeClr val="tx2">
                    <a:lumMod val="90000"/>
                    <a:lumOff val="10000"/>
                  </a:schemeClr>
                </a:solidFill>
                <a:latin typeface="+mj-ea"/>
                <a:ea typeface="+mj-ea"/>
              </a:rPr>
              <a:t>個球瓶用滾動的方式擊倒的運動。</a:t>
            </a:r>
          </a:p>
          <a:p>
            <a:pPr>
              <a:buNone/>
            </a:pPr>
            <a:endParaRPr lang="zh-TW" altLang="en-US" dirty="0">
              <a:solidFill>
                <a:schemeClr val="tx2">
                  <a:lumMod val="90000"/>
                  <a:lumOff val="10000"/>
                </a:schemeClr>
              </a:solidFill>
              <a:latin typeface="+mj-ea"/>
              <a:ea typeface="+mj-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00364" y="214290"/>
            <a:ext cx="3134152" cy="839586"/>
          </a:xfrm>
        </p:spPr>
        <p:txBody>
          <a:bodyPr>
            <a:normAutofit/>
          </a:bodyPr>
          <a:lstStyle/>
          <a:p>
            <a:r>
              <a:rPr lang="zh-TW" altLang="en-US" b="1" dirty="0" smtClean="0">
                <a:solidFill>
                  <a:srgbClr val="002060"/>
                </a:solidFill>
                <a:latin typeface="+mj-ea"/>
              </a:rPr>
              <a:t>保齡球術語</a:t>
            </a:r>
            <a:endParaRPr lang="zh-TW" altLang="en-US" b="1" dirty="0">
              <a:latin typeface="+mj-ea"/>
            </a:endParaRPr>
          </a:p>
        </p:txBody>
      </p:sp>
      <p:sp>
        <p:nvSpPr>
          <p:cNvPr id="3" name="內容版面配置區 2"/>
          <p:cNvSpPr>
            <a:spLocks noGrp="1"/>
          </p:cNvSpPr>
          <p:nvPr>
            <p:ph idx="1"/>
          </p:nvPr>
        </p:nvSpPr>
        <p:spPr>
          <a:xfrm>
            <a:off x="0" y="928670"/>
            <a:ext cx="9144000" cy="5625274"/>
          </a:xfrm>
        </p:spPr>
        <p:txBody>
          <a:bodyPr>
            <a:noAutofit/>
          </a:bodyPr>
          <a:lstStyle/>
          <a:p>
            <a:r>
              <a:rPr lang="zh-TW" altLang="en-US" sz="2500" dirty="0" smtClean="0">
                <a:solidFill>
                  <a:srgbClr val="002060"/>
                </a:solidFill>
                <a:latin typeface="+mj-ea"/>
                <a:ea typeface="+mj-ea"/>
              </a:rPr>
              <a:t>預備姿勢：開始助跑前的姿勢。</a:t>
            </a:r>
          </a:p>
          <a:p>
            <a:r>
              <a:rPr lang="zh-TW" altLang="en-US" sz="2500" dirty="0" smtClean="0">
                <a:solidFill>
                  <a:srgbClr val="002060"/>
                </a:solidFill>
                <a:latin typeface="+mj-ea"/>
                <a:ea typeface="+mj-ea"/>
              </a:rPr>
              <a:t>失誤（</a:t>
            </a:r>
            <a:r>
              <a:rPr lang="en-US" altLang="zh-TW" sz="2500" dirty="0" smtClean="0">
                <a:solidFill>
                  <a:srgbClr val="002060"/>
                </a:solidFill>
                <a:latin typeface="+mj-ea"/>
                <a:ea typeface="+mj-ea"/>
              </a:rPr>
              <a:t>miss</a:t>
            </a:r>
            <a:r>
              <a:rPr lang="zh-TW" altLang="en-US" sz="2500" dirty="0" smtClean="0">
                <a:solidFill>
                  <a:srgbClr val="002060"/>
                </a:solidFill>
                <a:latin typeface="+mj-ea"/>
                <a:ea typeface="+mj-ea"/>
              </a:rPr>
              <a:t>）：投球兩次後留下一個以上的球瓶。</a:t>
            </a:r>
          </a:p>
          <a:p>
            <a:r>
              <a:rPr lang="zh-TW" altLang="en-US" sz="2500" dirty="0" smtClean="0">
                <a:solidFill>
                  <a:srgbClr val="002060"/>
                </a:solidFill>
                <a:latin typeface="+mj-ea"/>
                <a:ea typeface="+mj-ea"/>
              </a:rPr>
              <a:t>公用球（</a:t>
            </a:r>
            <a:r>
              <a:rPr lang="en-US" altLang="zh-TW" sz="2500" dirty="0" smtClean="0">
                <a:solidFill>
                  <a:srgbClr val="002060"/>
                </a:solidFill>
                <a:latin typeface="+mj-ea"/>
                <a:ea typeface="+mj-ea"/>
              </a:rPr>
              <a:t>house ball</a:t>
            </a:r>
            <a:r>
              <a:rPr lang="zh-TW" altLang="en-US" sz="2500" dirty="0" smtClean="0">
                <a:solidFill>
                  <a:srgbClr val="002060"/>
                </a:solidFill>
                <a:latin typeface="+mj-ea"/>
                <a:ea typeface="+mj-ea"/>
              </a:rPr>
              <a:t>）：球館準備給沒有帶球或是沒球的球友的球。</a:t>
            </a:r>
          </a:p>
          <a:p>
            <a:r>
              <a:rPr lang="zh-TW" altLang="en-US" sz="2500" dirty="0" smtClean="0">
                <a:solidFill>
                  <a:srgbClr val="002060"/>
                </a:solidFill>
                <a:latin typeface="+mj-ea"/>
                <a:ea typeface="+mj-ea"/>
              </a:rPr>
              <a:t>球道條件（</a:t>
            </a:r>
            <a:r>
              <a:rPr lang="en-US" altLang="zh-TW" sz="2500" dirty="0" smtClean="0">
                <a:solidFill>
                  <a:srgbClr val="002060"/>
                </a:solidFill>
                <a:latin typeface="+mj-ea"/>
                <a:ea typeface="+mj-ea"/>
              </a:rPr>
              <a:t>lane condition</a:t>
            </a:r>
            <a:r>
              <a:rPr lang="zh-TW" altLang="en-US" sz="2500" dirty="0" smtClean="0">
                <a:solidFill>
                  <a:srgbClr val="002060"/>
                </a:solidFill>
                <a:latin typeface="+mj-ea"/>
                <a:ea typeface="+mj-ea"/>
              </a:rPr>
              <a:t>）：依照其塗油分布方式及地方的不同，會影響到球的速度及彎曲方式。</a:t>
            </a:r>
          </a:p>
          <a:p>
            <a:r>
              <a:rPr lang="zh-TW" altLang="en-US" sz="2500" dirty="0" smtClean="0">
                <a:solidFill>
                  <a:srgbClr val="002060"/>
                </a:solidFill>
                <a:latin typeface="+mj-ea"/>
                <a:ea typeface="+mj-ea"/>
              </a:rPr>
              <a:t>球溝（</a:t>
            </a:r>
            <a:r>
              <a:rPr lang="en-US" altLang="zh-TW" sz="2500" dirty="0" smtClean="0">
                <a:solidFill>
                  <a:srgbClr val="002060"/>
                </a:solidFill>
                <a:latin typeface="+mj-ea"/>
                <a:ea typeface="+mj-ea"/>
              </a:rPr>
              <a:t>gutter</a:t>
            </a:r>
            <a:r>
              <a:rPr lang="zh-TW" altLang="en-US" sz="2500" dirty="0" smtClean="0">
                <a:solidFill>
                  <a:srgbClr val="002060"/>
                </a:solidFill>
                <a:latin typeface="+mj-ea"/>
                <a:ea typeface="+mj-ea"/>
              </a:rPr>
              <a:t>）：球道兩側所作的溝。</a:t>
            </a:r>
          </a:p>
          <a:p>
            <a:r>
              <a:rPr lang="zh-TW" altLang="en-US" sz="2500" dirty="0" smtClean="0">
                <a:solidFill>
                  <a:srgbClr val="FF0000"/>
                </a:solidFill>
                <a:latin typeface="+mj-ea"/>
                <a:ea typeface="+mj-ea"/>
              </a:rPr>
              <a:t>洗溝</a:t>
            </a:r>
            <a:r>
              <a:rPr lang="zh-TW" altLang="en-US" sz="2500" dirty="0" smtClean="0">
                <a:solidFill>
                  <a:srgbClr val="002060"/>
                </a:solidFill>
                <a:latin typeface="+mj-ea"/>
                <a:ea typeface="+mj-ea"/>
              </a:rPr>
              <a:t>（</a:t>
            </a:r>
            <a:r>
              <a:rPr lang="en-US" altLang="zh-TW" sz="2500" dirty="0" smtClean="0">
                <a:solidFill>
                  <a:srgbClr val="002060"/>
                </a:solidFill>
                <a:latin typeface="+mj-ea"/>
                <a:ea typeface="+mj-ea"/>
              </a:rPr>
              <a:t>gutter ball</a:t>
            </a:r>
            <a:r>
              <a:rPr lang="zh-TW" altLang="en-US" sz="2500" dirty="0" smtClean="0">
                <a:solidFill>
                  <a:srgbClr val="002060"/>
                </a:solidFill>
                <a:latin typeface="+mj-ea"/>
                <a:ea typeface="+mj-ea"/>
              </a:rPr>
              <a:t>）：</a:t>
            </a:r>
            <a:r>
              <a:rPr lang="zh-TW" altLang="en-US" sz="2500" dirty="0" smtClean="0">
                <a:solidFill>
                  <a:srgbClr val="FF0000"/>
                </a:solidFill>
                <a:latin typeface="+mj-ea"/>
                <a:ea typeface="+mj-ea"/>
              </a:rPr>
              <a:t>球沒有擊中任何球瓶</a:t>
            </a:r>
            <a:r>
              <a:rPr lang="zh-TW" altLang="en-US" sz="2500" dirty="0" smtClean="0">
                <a:solidFill>
                  <a:srgbClr val="002060"/>
                </a:solidFill>
                <a:latin typeface="+mj-ea"/>
                <a:ea typeface="+mj-ea"/>
              </a:rPr>
              <a:t>。</a:t>
            </a:r>
          </a:p>
          <a:p>
            <a:r>
              <a:rPr lang="zh-TW" altLang="en-US" sz="2500" dirty="0" smtClean="0">
                <a:solidFill>
                  <a:srgbClr val="FF0000"/>
                </a:solidFill>
                <a:latin typeface="+mj-ea"/>
                <a:ea typeface="+mj-ea"/>
              </a:rPr>
              <a:t>全倒</a:t>
            </a:r>
            <a:r>
              <a:rPr lang="zh-TW" altLang="en-US" sz="2500" dirty="0" smtClean="0">
                <a:solidFill>
                  <a:srgbClr val="002060"/>
                </a:solidFill>
                <a:latin typeface="+mj-ea"/>
                <a:ea typeface="+mj-ea"/>
              </a:rPr>
              <a:t>（</a:t>
            </a:r>
            <a:r>
              <a:rPr lang="en-US" altLang="zh-TW" sz="2500" dirty="0" smtClean="0">
                <a:solidFill>
                  <a:srgbClr val="FF0000"/>
                </a:solidFill>
                <a:latin typeface="+mj-ea"/>
                <a:ea typeface="+mj-ea"/>
              </a:rPr>
              <a:t>Strike</a:t>
            </a:r>
            <a:r>
              <a:rPr lang="zh-TW" altLang="en-US" sz="2500" dirty="0" smtClean="0">
                <a:solidFill>
                  <a:srgbClr val="002060"/>
                </a:solidFill>
                <a:latin typeface="+mj-ea"/>
                <a:ea typeface="+mj-ea"/>
              </a:rPr>
              <a:t>）：</a:t>
            </a:r>
            <a:r>
              <a:rPr lang="zh-TW" altLang="en-US" sz="2500" dirty="0" smtClean="0">
                <a:solidFill>
                  <a:srgbClr val="FF0000"/>
                </a:solidFill>
                <a:latin typeface="+mj-ea"/>
                <a:ea typeface="+mj-ea"/>
              </a:rPr>
              <a:t>每局第一球，場面上所有球瓶全被擊倒。</a:t>
            </a:r>
          </a:p>
          <a:p>
            <a:r>
              <a:rPr lang="zh-TW" altLang="en-US" sz="2500" dirty="0" smtClean="0">
                <a:solidFill>
                  <a:srgbClr val="FF0000"/>
                </a:solidFill>
                <a:latin typeface="+mj-ea"/>
                <a:ea typeface="+mj-ea"/>
              </a:rPr>
              <a:t>火雞</a:t>
            </a:r>
            <a:r>
              <a:rPr lang="zh-TW" altLang="en-US" sz="2500" dirty="0" smtClean="0">
                <a:solidFill>
                  <a:srgbClr val="002060"/>
                </a:solidFill>
                <a:latin typeface="+mj-ea"/>
                <a:ea typeface="+mj-ea"/>
              </a:rPr>
              <a:t>（</a:t>
            </a:r>
            <a:r>
              <a:rPr lang="en-US" altLang="zh-TW" sz="2500" dirty="0" smtClean="0">
                <a:solidFill>
                  <a:srgbClr val="FF0000"/>
                </a:solidFill>
                <a:latin typeface="+mj-ea"/>
                <a:ea typeface="+mj-ea"/>
              </a:rPr>
              <a:t>Turkey</a:t>
            </a:r>
            <a:r>
              <a:rPr lang="zh-TW" altLang="en-US" sz="2500" dirty="0" smtClean="0">
                <a:solidFill>
                  <a:srgbClr val="002060"/>
                </a:solidFill>
                <a:latin typeface="+mj-ea"/>
                <a:ea typeface="+mj-ea"/>
              </a:rPr>
              <a:t>）：</a:t>
            </a:r>
            <a:r>
              <a:rPr lang="zh-TW" altLang="en-US" sz="2500" dirty="0" smtClean="0">
                <a:solidFill>
                  <a:srgbClr val="FF0000"/>
                </a:solidFill>
                <a:latin typeface="+mj-ea"/>
                <a:ea typeface="+mj-ea"/>
              </a:rPr>
              <a:t>連續三次全倒</a:t>
            </a:r>
            <a:r>
              <a:rPr lang="zh-TW" altLang="en-US" sz="2500" dirty="0" smtClean="0">
                <a:solidFill>
                  <a:srgbClr val="002060"/>
                </a:solidFill>
                <a:latin typeface="+mj-ea"/>
                <a:ea typeface="+mj-ea"/>
              </a:rPr>
              <a:t>（全中）。</a:t>
            </a:r>
          </a:p>
          <a:p>
            <a:r>
              <a:rPr lang="zh-TW" altLang="en-US" sz="2500" dirty="0" smtClean="0">
                <a:solidFill>
                  <a:srgbClr val="002060"/>
                </a:solidFill>
                <a:latin typeface="+mj-ea"/>
                <a:ea typeface="+mj-ea"/>
              </a:rPr>
              <a:t>犯規（</a:t>
            </a:r>
            <a:r>
              <a:rPr lang="en-US" altLang="zh-TW" sz="2500" dirty="0" smtClean="0">
                <a:solidFill>
                  <a:srgbClr val="002060"/>
                </a:solidFill>
                <a:latin typeface="+mj-ea"/>
                <a:ea typeface="+mj-ea"/>
              </a:rPr>
              <a:t>fouling</a:t>
            </a:r>
            <a:r>
              <a:rPr lang="zh-TW" altLang="en-US" sz="2500" dirty="0" smtClean="0">
                <a:solidFill>
                  <a:srgbClr val="002060"/>
                </a:solidFill>
                <a:latin typeface="+mj-ea"/>
                <a:ea typeface="+mj-ea"/>
              </a:rPr>
              <a:t>）：投球中或完成時腳超過犯規線，該次投球</a:t>
            </a:r>
            <a:r>
              <a:rPr lang="en-US" altLang="zh-TW" sz="2500" dirty="0" smtClean="0">
                <a:solidFill>
                  <a:srgbClr val="002060"/>
                </a:solidFill>
                <a:latin typeface="+mj-ea"/>
                <a:ea typeface="+mj-ea"/>
              </a:rPr>
              <a:t>0</a:t>
            </a:r>
            <a:r>
              <a:rPr lang="zh-TW" altLang="en-US" sz="2500" dirty="0" smtClean="0">
                <a:solidFill>
                  <a:srgbClr val="002060"/>
                </a:solidFill>
                <a:latin typeface="+mj-ea"/>
                <a:ea typeface="+mj-ea"/>
              </a:rPr>
              <a:t>分。</a:t>
            </a:r>
          </a:p>
          <a:p>
            <a:r>
              <a:rPr lang="zh-TW" altLang="en-US" sz="2500" dirty="0" smtClean="0">
                <a:solidFill>
                  <a:srgbClr val="FF0000"/>
                </a:solidFill>
                <a:latin typeface="+mj-ea"/>
                <a:ea typeface="+mj-ea"/>
              </a:rPr>
              <a:t>補中</a:t>
            </a:r>
            <a:r>
              <a:rPr lang="zh-TW" altLang="en-US" sz="2500" dirty="0" smtClean="0">
                <a:solidFill>
                  <a:srgbClr val="002060"/>
                </a:solidFill>
                <a:latin typeface="+mj-ea"/>
                <a:ea typeface="+mj-ea"/>
              </a:rPr>
              <a:t>（</a:t>
            </a:r>
            <a:r>
              <a:rPr lang="en-US" altLang="zh-TW" sz="2500" dirty="0" smtClean="0">
                <a:solidFill>
                  <a:srgbClr val="FF0000"/>
                </a:solidFill>
                <a:latin typeface="+mj-ea"/>
                <a:ea typeface="+mj-ea"/>
              </a:rPr>
              <a:t>spare</a:t>
            </a:r>
            <a:r>
              <a:rPr lang="zh-TW" altLang="en-US" sz="2500" dirty="0" smtClean="0">
                <a:solidFill>
                  <a:srgbClr val="002060"/>
                </a:solidFill>
                <a:latin typeface="+mj-ea"/>
                <a:ea typeface="+mj-ea"/>
              </a:rPr>
              <a:t>）：</a:t>
            </a:r>
            <a:r>
              <a:rPr lang="zh-TW" altLang="en-US" sz="2500" dirty="0" smtClean="0">
                <a:solidFill>
                  <a:srgbClr val="FF0000"/>
                </a:solidFill>
                <a:latin typeface="+mj-ea"/>
                <a:ea typeface="+mj-ea"/>
              </a:rPr>
              <a:t>每局第二球，場面上剩餘球瓶全被擊倒</a:t>
            </a:r>
            <a:r>
              <a:rPr lang="zh-TW" altLang="en-US" sz="2500" dirty="0" smtClean="0">
                <a:solidFill>
                  <a:srgbClr val="002060"/>
                </a:solidFill>
                <a:latin typeface="+mj-ea"/>
                <a:ea typeface="+mj-ea"/>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90664" y="260648"/>
            <a:ext cx="2962672" cy="706090"/>
          </a:xfrm>
        </p:spPr>
        <p:txBody>
          <a:bodyPr>
            <a:normAutofit fontScale="90000"/>
          </a:bodyPr>
          <a:lstStyle/>
          <a:p>
            <a:r>
              <a:rPr lang="zh-TW" altLang="en-US" b="1" dirty="0" smtClean="0">
                <a:solidFill>
                  <a:schemeClr val="tx2">
                    <a:lumMod val="90000"/>
                    <a:lumOff val="10000"/>
                  </a:schemeClr>
                </a:solidFill>
                <a:latin typeface="+mj-ea"/>
              </a:rPr>
              <a:t>記分方式</a:t>
            </a:r>
            <a:endParaRPr lang="zh-TW" altLang="en-US" b="1" dirty="0">
              <a:solidFill>
                <a:schemeClr val="tx2">
                  <a:lumMod val="90000"/>
                  <a:lumOff val="10000"/>
                </a:schemeClr>
              </a:solidFill>
              <a:latin typeface="+mj-ea"/>
            </a:endParaRPr>
          </a:p>
        </p:txBody>
      </p:sp>
      <p:sp>
        <p:nvSpPr>
          <p:cNvPr id="3" name="內容版面配置區 2"/>
          <p:cNvSpPr>
            <a:spLocks noGrp="1"/>
          </p:cNvSpPr>
          <p:nvPr>
            <p:ph idx="1"/>
          </p:nvPr>
        </p:nvSpPr>
        <p:spPr>
          <a:xfrm>
            <a:off x="107504" y="1196752"/>
            <a:ext cx="9001000" cy="4983179"/>
          </a:xfrm>
        </p:spPr>
        <p:txBody>
          <a:bodyPr>
            <a:normAutofit fontScale="85000" lnSpcReduction="20000"/>
          </a:bodyPr>
          <a:lstStyle/>
          <a:p>
            <a:r>
              <a:rPr lang="zh-TW" altLang="en-US" dirty="0" smtClean="0">
                <a:solidFill>
                  <a:srgbClr val="002060"/>
                </a:solidFill>
                <a:latin typeface="+mj-ea"/>
                <a:ea typeface="+mj-ea"/>
              </a:rPr>
              <a:t>記分單位是</a:t>
            </a:r>
            <a:r>
              <a:rPr lang="zh-TW" altLang="en-US" b="1" dirty="0" smtClean="0">
                <a:solidFill>
                  <a:srgbClr val="FF0000"/>
                </a:solidFill>
                <a:latin typeface="+mj-ea"/>
                <a:ea typeface="+mj-ea"/>
              </a:rPr>
              <a:t>局</a:t>
            </a:r>
            <a:r>
              <a:rPr lang="zh-TW" altLang="en-US" dirty="0" smtClean="0">
                <a:solidFill>
                  <a:srgbClr val="002060"/>
                </a:solidFill>
                <a:latin typeface="+mj-ea"/>
                <a:ea typeface="+mj-ea"/>
              </a:rPr>
              <a:t>，每局共有</a:t>
            </a:r>
            <a:r>
              <a:rPr lang="zh-TW" altLang="en-US" dirty="0" smtClean="0">
                <a:solidFill>
                  <a:srgbClr val="FF0000"/>
                </a:solidFill>
                <a:latin typeface="+mj-ea"/>
                <a:ea typeface="+mj-ea"/>
              </a:rPr>
              <a:t>十個計分格</a:t>
            </a:r>
            <a:r>
              <a:rPr lang="zh-TW" altLang="en-US" dirty="0" smtClean="0">
                <a:solidFill>
                  <a:srgbClr val="002060"/>
                </a:solidFill>
                <a:latin typeface="+mj-ea"/>
                <a:ea typeface="+mj-ea"/>
              </a:rPr>
              <a:t>。每個計分格最多有</a:t>
            </a:r>
            <a:r>
              <a:rPr lang="zh-TW" altLang="en-US" dirty="0" smtClean="0">
                <a:solidFill>
                  <a:srgbClr val="FF0000"/>
                </a:solidFill>
                <a:latin typeface="+mj-ea"/>
                <a:ea typeface="+mj-ea"/>
              </a:rPr>
              <a:t>兩次</a:t>
            </a:r>
            <a:r>
              <a:rPr lang="zh-TW" altLang="en-US" dirty="0" smtClean="0">
                <a:solidFill>
                  <a:srgbClr val="002060"/>
                </a:solidFill>
                <a:latin typeface="+mj-ea"/>
                <a:ea typeface="+mj-ea"/>
              </a:rPr>
              <a:t>投球的機會。若第一次投球就打倒全部球瓶，那該次的記分格就記（全倒或全中），結束該次計分格；若第一次沒有全倒，則可以再投第二次，且如果把剩下的球瓶都擊倒就記（補中）。</a:t>
            </a:r>
          </a:p>
          <a:p>
            <a:r>
              <a:rPr lang="zh-TW" altLang="en-US" dirty="0" smtClean="0">
                <a:solidFill>
                  <a:srgbClr val="002060"/>
                </a:solidFill>
                <a:latin typeface="+mj-ea"/>
                <a:ea typeface="+mj-ea"/>
              </a:rPr>
              <a:t>如果擊出全倒，以</a:t>
            </a:r>
            <a:r>
              <a:rPr lang="en-US" altLang="zh-TW" dirty="0" smtClean="0">
                <a:solidFill>
                  <a:srgbClr val="002060"/>
                </a:solidFill>
                <a:latin typeface="+mj-ea"/>
                <a:ea typeface="+mj-ea"/>
              </a:rPr>
              <a:t>10</a:t>
            </a:r>
            <a:r>
              <a:rPr lang="zh-TW" altLang="en-US" dirty="0" smtClean="0">
                <a:solidFill>
                  <a:srgbClr val="002060"/>
                </a:solidFill>
                <a:latin typeface="+mj-ea"/>
                <a:ea typeface="+mj-ea"/>
              </a:rPr>
              <a:t>瓶制為例，則該次計分格的分數需要擊倒十瓶的</a:t>
            </a:r>
            <a:r>
              <a:rPr lang="en-US" altLang="zh-TW" dirty="0" smtClean="0">
                <a:solidFill>
                  <a:srgbClr val="002060"/>
                </a:solidFill>
                <a:latin typeface="+mj-ea"/>
                <a:ea typeface="+mj-ea"/>
              </a:rPr>
              <a:t>10</a:t>
            </a:r>
            <a:r>
              <a:rPr lang="zh-TW" altLang="en-US" dirty="0" smtClean="0">
                <a:solidFill>
                  <a:srgbClr val="002060"/>
                </a:solidFill>
                <a:latin typeface="+mj-ea"/>
                <a:ea typeface="+mj-ea"/>
              </a:rPr>
              <a:t>分再加上後面</a:t>
            </a:r>
            <a:r>
              <a:rPr lang="zh-TW" altLang="en-US" b="1" dirty="0" smtClean="0">
                <a:solidFill>
                  <a:srgbClr val="002060"/>
                </a:solidFill>
                <a:latin typeface="+mj-ea"/>
                <a:ea typeface="+mj-ea"/>
              </a:rPr>
              <a:t>兩</a:t>
            </a:r>
            <a:r>
              <a:rPr lang="zh-TW" altLang="en-US" dirty="0" smtClean="0">
                <a:solidFill>
                  <a:srgbClr val="002060"/>
                </a:solidFill>
                <a:latin typeface="+mj-ea"/>
                <a:ea typeface="+mj-ea"/>
              </a:rPr>
              <a:t>次丟球所打倒的球瓶分數。如果擊出補中，則該次計分格的分數需要擊倒十瓶的</a:t>
            </a:r>
            <a:r>
              <a:rPr lang="en-US" altLang="zh-TW" dirty="0" smtClean="0">
                <a:solidFill>
                  <a:srgbClr val="002060"/>
                </a:solidFill>
                <a:latin typeface="+mj-ea"/>
                <a:ea typeface="+mj-ea"/>
              </a:rPr>
              <a:t>10</a:t>
            </a:r>
            <a:r>
              <a:rPr lang="zh-TW" altLang="en-US" dirty="0" smtClean="0">
                <a:solidFill>
                  <a:srgbClr val="002060"/>
                </a:solidFill>
                <a:latin typeface="+mj-ea"/>
                <a:ea typeface="+mj-ea"/>
              </a:rPr>
              <a:t>分再加上後面一次丟球所打倒的球瓶分數。</a:t>
            </a:r>
          </a:p>
          <a:p>
            <a:r>
              <a:rPr lang="zh-TW" altLang="en-US" dirty="0" smtClean="0">
                <a:solidFill>
                  <a:srgbClr val="002060"/>
                </a:solidFill>
                <a:latin typeface="+mj-ea"/>
                <a:ea typeface="+mj-ea"/>
              </a:rPr>
              <a:t>如果在第十個計分格打出全倒或是補中就會再多出一次丟球的機會，這樣才能決定第十個計分格的分數。換言之，第十個計分格最多可丟三次。</a:t>
            </a:r>
          </a:p>
          <a:p>
            <a:r>
              <a:rPr lang="zh-TW" altLang="en-US" dirty="0" smtClean="0">
                <a:solidFill>
                  <a:srgbClr val="002060"/>
                </a:solidFill>
                <a:latin typeface="+mj-ea"/>
                <a:ea typeface="+mj-ea"/>
              </a:rPr>
              <a:t>綜合以上，單局最高分為</a:t>
            </a:r>
            <a:r>
              <a:rPr lang="en-US" altLang="zh-TW" dirty="0" smtClean="0">
                <a:solidFill>
                  <a:srgbClr val="002060"/>
                </a:solidFill>
                <a:latin typeface="+mj-ea"/>
                <a:ea typeface="+mj-ea"/>
              </a:rPr>
              <a:t>300</a:t>
            </a:r>
            <a:r>
              <a:rPr lang="zh-TW" altLang="en-US" dirty="0" smtClean="0">
                <a:solidFill>
                  <a:srgbClr val="002060"/>
                </a:solidFill>
                <a:latin typeface="+mj-ea"/>
                <a:ea typeface="+mj-ea"/>
              </a:rPr>
              <a:t>分，即連續投出</a:t>
            </a:r>
            <a:r>
              <a:rPr lang="en-US" altLang="zh-TW" dirty="0" smtClean="0">
                <a:solidFill>
                  <a:srgbClr val="002060"/>
                </a:solidFill>
                <a:latin typeface="+mj-ea"/>
                <a:ea typeface="+mj-ea"/>
              </a:rPr>
              <a:t>12</a:t>
            </a:r>
            <a:r>
              <a:rPr lang="zh-TW" altLang="en-US" dirty="0" smtClean="0">
                <a:solidFill>
                  <a:srgbClr val="002060"/>
                </a:solidFill>
                <a:latin typeface="+mj-ea"/>
                <a:ea typeface="+mj-ea"/>
              </a:rPr>
              <a:t>個全倒。而該局又被稱為「完全比賽」。</a:t>
            </a:r>
          </a:p>
          <a:p>
            <a:endParaRPr lang="zh-TW" altLang="en-US" dirty="0">
              <a:latin typeface="+mj-ea"/>
              <a:ea typeface="+mj-ea"/>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3739</TotalTime>
  <Words>1155</Words>
  <Application>Microsoft Office PowerPoint</Application>
  <PresentationFormat>如螢幕大小 (4:3)</PresentationFormat>
  <Paragraphs>99</Paragraphs>
  <Slides>16</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16</vt:i4>
      </vt:variant>
    </vt:vector>
  </HeadingPairs>
  <TitlesOfParts>
    <vt:vector size="25" baseType="lpstr">
      <vt:lpstr>华文楷体</vt:lpstr>
      <vt:lpstr>微軟正黑體</vt:lpstr>
      <vt:lpstr>新細明體</vt:lpstr>
      <vt:lpstr>Arial</vt:lpstr>
      <vt:lpstr>Calibri</vt:lpstr>
      <vt:lpstr>Cambria</vt:lpstr>
      <vt:lpstr>Maiandra GD</vt:lpstr>
      <vt:lpstr>Wingdings 2</vt:lpstr>
      <vt:lpstr>龍騰四海</vt:lpstr>
      <vt:lpstr>保齡球</vt:lpstr>
      <vt:lpstr> </vt:lpstr>
      <vt:lpstr>歷史與變革1</vt:lpstr>
      <vt:lpstr>歷史與變革2</vt:lpstr>
      <vt:lpstr>歷史與變革3</vt:lpstr>
      <vt:lpstr>PowerPoint 簡報</vt:lpstr>
      <vt:lpstr>PowerPoint 簡報</vt:lpstr>
      <vt:lpstr>保齡球術語</vt:lpstr>
      <vt:lpstr>記分方式</vt:lpstr>
      <vt:lpstr>球道</vt:lpstr>
      <vt:lpstr>球</vt:lpstr>
      <vt:lpstr>PowerPoint 簡報</vt:lpstr>
      <vt:lpstr>保齡球鞋</vt:lpstr>
      <vt:lpstr>評量</vt:lpstr>
      <vt:lpstr>PowerPoint 簡報</vt:lpstr>
      <vt:lpstr>比賽  分組名單</vt:lpstr>
    </vt:vector>
  </TitlesOfParts>
  <Company>C.M.T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劉庭安</cp:lastModifiedBy>
  <cp:revision>159</cp:revision>
  <dcterms:created xsi:type="dcterms:W3CDTF">2016-10-30T06:36:52Z</dcterms:created>
  <dcterms:modified xsi:type="dcterms:W3CDTF">2016-12-20T00:45:46Z</dcterms:modified>
</cp:coreProperties>
</file>